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2062400" cy="402336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ordita" panose="020B0604020202020204" charset="0"/>
      <p:regular r:id="rId8"/>
    </p:embeddedFont>
    <p:embeddedFont>
      <p:font typeface="Gordita Bold" panose="020B0604020202020204" charset="0"/>
      <p:regular r:id="rId9"/>
      <p:bold r:id="rId10"/>
    </p:embeddedFont>
    <p:embeddedFont>
      <p:font typeface="Nunito Bold" panose="020B0604020202020204" charset="0"/>
      <p:regular r:id="rId11"/>
      <p:bold r:id="rId12"/>
    </p:embeddedFont>
  </p:embeddedFontLst>
  <p:defaultTextStyle>
    <a:defPPr>
      <a:defRPr lang="en-US"/>
    </a:defPPr>
    <a:lvl1pPr marL="0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508532-1300-7B74-81C7-421C5AA3DEB4}" name="Tristan Benjamin" initials="TB" userId="a10898a6475026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D13"/>
    <a:srgbClr val="0D1859"/>
    <a:srgbClr val="49576E"/>
    <a:srgbClr val="ED4B4B"/>
    <a:srgbClr val="B6B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F70D4-3FA5-4481-8995-4BBAAEC60E4C}" v="12" dt="2025-04-11T10:40:04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 autoAdjust="0"/>
    <p:restoredTop sz="94662" autoAdjust="0"/>
  </p:normalViewPr>
  <p:slideViewPr>
    <p:cSldViewPr>
      <p:cViewPr varScale="1">
        <p:scale>
          <a:sx n="18" d="100"/>
          <a:sy n="18" d="100"/>
        </p:scale>
        <p:origin x="2340" y="150"/>
      </p:cViewPr>
      <p:guideLst>
        <p:guide orient="horz" pos="2640"/>
        <p:guide pos="2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7D7D9-1F6E-4B57-87C1-FE591151521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16100" y="1143000"/>
            <a:ext cx="3225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28E89-CA74-480E-9CCE-ED77F83A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6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16100" y="1143000"/>
            <a:ext cx="3225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28E89-CA74-480E-9CCE-ED77F83A65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4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2603854"/>
            <a:ext cx="7448550" cy="17966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450" y="4749801"/>
            <a:ext cx="6134100" cy="21420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8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6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4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2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7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5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3176" y="335669"/>
            <a:ext cx="1971675" cy="71518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1" y="335669"/>
            <a:ext cx="5768975" cy="71518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17" y="5386212"/>
            <a:ext cx="7448550" cy="1664758"/>
          </a:xfrm>
        </p:spPr>
        <p:txBody>
          <a:bodyPr anchor="t"/>
          <a:lstStyle>
            <a:lvl1pPr algn="l">
              <a:defRPr sz="38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217" y="3552650"/>
            <a:ext cx="7448550" cy="1833562"/>
          </a:xfrm>
        </p:spPr>
        <p:txBody>
          <a:bodyPr anchor="b"/>
          <a:lstStyle>
            <a:lvl1pPr marL="0" indent="0">
              <a:buNone/>
              <a:defRPr sz="1916">
                <a:solidFill>
                  <a:schemeClr val="tx1">
                    <a:tint val="75000"/>
                  </a:schemeClr>
                </a:solidFill>
              </a:defRPr>
            </a:lvl1pPr>
            <a:lvl2pPr marL="438147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2pPr>
            <a:lvl3pPr marL="876294" indent="0">
              <a:buNone/>
              <a:defRPr sz="1534">
                <a:solidFill>
                  <a:schemeClr val="tx1">
                    <a:tint val="75000"/>
                  </a:schemeClr>
                </a:solidFill>
              </a:defRPr>
            </a:lvl3pPr>
            <a:lvl4pPr marL="1314442" indent="0">
              <a:buNone/>
              <a:defRPr sz="1341">
                <a:solidFill>
                  <a:schemeClr val="tx1">
                    <a:tint val="75000"/>
                  </a:schemeClr>
                </a:solidFill>
              </a:defRPr>
            </a:lvl4pPr>
            <a:lvl5pPr marL="1752589" indent="0">
              <a:buNone/>
              <a:defRPr sz="1341">
                <a:solidFill>
                  <a:schemeClr val="tx1">
                    <a:tint val="75000"/>
                  </a:schemeClr>
                </a:solidFill>
              </a:defRPr>
            </a:lvl5pPr>
            <a:lvl6pPr marL="2190736" indent="0">
              <a:buNone/>
              <a:defRPr sz="1341">
                <a:solidFill>
                  <a:schemeClr val="tx1">
                    <a:tint val="75000"/>
                  </a:schemeClr>
                </a:solidFill>
              </a:defRPr>
            </a:lvl6pPr>
            <a:lvl7pPr marL="2628883" indent="0">
              <a:buNone/>
              <a:defRPr sz="1341">
                <a:solidFill>
                  <a:schemeClr val="tx1">
                    <a:tint val="75000"/>
                  </a:schemeClr>
                </a:solidFill>
              </a:defRPr>
            </a:lvl7pPr>
            <a:lvl8pPr marL="3067031" indent="0">
              <a:buNone/>
              <a:defRPr sz="1341">
                <a:solidFill>
                  <a:schemeClr val="tx1">
                    <a:tint val="75000"/>
                  </a:schemeClr>
                </a:solidFill>
              </a:defRPr>
            </a:lvl8pPr>
            <a:lvl9pPr marL="3505178" indent="0">
              <a:buNone/>
              <a:defRPr sz="13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1" y="1955803"/>
            <a:ext cx="3870325" cy="5531733"/>
          </a:xfrm>
        </p:spPr>
        <p:txBody>
          <a:bodyPr/>
          <a:lstStyle>
            <a:lvl1pPr>
              <a:defRPr sz="2684"/>
            </a:lvl1pPr>
            <a:lvl2pPr>
              <a:defRPr sz="2300"/>
            </a:lvl2pPr>
            <a:lvl3pPr>
              <a:defRPr sz="1916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4526" y="1955803"/>
            <a:ext cx="3870325" cy="5531733"/>
          </a:xfrm>
        </p:spPr>
        <p:txBody>
          <a:bodyPr/>
          <a:lstStyle>
            <a:lvl1pPr>
              <a:defRPr sz="2684"/>
            </a:lvl1pPr>
            <a:lvl2pPr>
              <a:defRPr sz="2300"/>
            </a:lvl2pPr>
            <a:lvl3pPr>
              <a:defRPr sz="1916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1" y="1876252"/>
            <a:ext cx="3871847" cy="78193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8147" indent="0">
              <a:buNone/>
              <a:defRPr sz="1916" b="1"/>
            </a:lvl2pPr>
            <a:lvl3pPr marL="876294" indent="0">
              <a:buNone/>
              <a:defRPr sz="1725" b="1"/>
            </a:lvl3pPr>
            <a:lvl4pPr marL="1314442" indent="0">
              <a:buNone/>
              <a:defRPr sz="1534" b="1"/>
            </a:lvl4pPr>
            <a:lvl5pPr marL="1752589" indent="0">
              <a:buNone/>
              <a:defRPr sz="1534" b="1"/>
            </a:lvl5pPr>
            <a:lvl6pPr marL="2190736" indent="0">
              <a:buNone/>
              <a:defRPr sz="1534" b="1"/>
            </a:lvl6pPr>
            <a:lvl7pPr marL="2628883" indent="0">
              <a:buNone/>
              <a:defRPr sz="1534" b="1"/>
            </a:lvl7pPr>
            <a:lvl8pPr marL="3067031" indent="0">
              <a:buNone/>
              <a:defRPr sz="1534" b="1"/>
            </a:lvl8pPr>
            <a:lvl9pPr marL="3505178" indent="0">
              <a:buNone/>
              <a:defRPr sz="15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1" y="2658181"/>
            <a:ext cx="3871847" cy="4829352"/>
          </a:xfrm>
        </p:spPr>
        <p:txBody>
          <a:bodyPr/>
          <a:lstStyle>
            <a:lvl1pPr>
              <a:defRPr sz="2300"/>
            </a:lvl1pPr>
            <a:lvl2pPr>
              <a:defRPr sz="1916"/>
            </a:lvl2pPr>
            <a:lvl3pPr>
              <a:defRPr sz="1725"/>
            </a:lvl3pPr>
            <a:lvl4pPr>
              <a:defRPr sz="1534"/>
            </a:lvl4pPr>
            <a:lvl5pPr>
              <a:defRPr sz="1534"/>
            </a:lvl5pPr>
            <a:lvl6pPr>
              <a:defRPr sz="1534"/>
            </a:lvl6pPr>
            <a:lvl7pPr>
              <a:defRPr sz="1534"/>
            </a:lvl7pPr>
            <a:lvl8pPr>
              <a:defRPr sz="1534"/>
            </a:lvl8pPr>
            <a:lvl9pPr>
              <a:defRPr sz="15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1482" y="1876252"/>
            <a:ext cx="3873368" cy="78193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8147" indent="0">
              <a:buNone/>
              <a:defRPr sz="1916" b="1"/>
            </a:lvl2pPr>
            <a:lvl3pPr marL="876294" indent="0">
              <a:buNone/>
              <a:defRPr sz="1725" b="1"/>
            </a:lvl3pPr>
            <a:lvl4pPr marL="1314442" indent="0">
              <a:buNone/>
              <a:defRPr sz="1534" b="1"/>
            </a:lvl4pPr>
            <a:lvl5pPr marL="1752589" indent="0">
              <a:buNone/>
              <a:defRPr sz="1534" b="1"/>
            </a:lvl5pPr>
            <a:lvl6pPr marL="2190736" indent="0">
              <a:buNone/>
              <a:defRPr sz="1534" b="1"/>
            </a:lvl6pPr>
            <a:lvl7pPr marL="2628883" indent="0">
              <a:buNone/>
              <a:defRPr sz="1534" b="1"/>
            </a:lvl7pPr>
            <a:lvl8pPr marL="3067031" indent="0">
              <a:buNone/>
              <a:defRPr sz="1534" b="1"/>
            </a:lvl8pPr>
            <a:lvl9pPr marL="3505178" indent="0">
              <a:buNone/>
              <a:defRPr sz="15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1482" y="2658181"/>
            <a:ext cx="3873368" cy="4829352"/>
          </a:xfrm>
        </p:spPr>
        <p:txBody>
          <a:bodyPr/>
          <a:lstStyle>
            <a:lvl1pPr>
              <a:defRPr sz="2300"/>
            </a:lvl1pPr>
            <a:lvl2pPr>
              <a:defRPr sz="1916"/>
            </a:lvl2pPr>
            <a:lvl3pPr>
              <a:defRPr sz="1725"/>
            </a:lvl3pPr>
            <a:lvl4pPr>
              <a:defRPr sz="1534"/>
            </a:lvl4pPr>
            <a:lvl5pPr>
              <a:defRPr sz="1534"/>
            </a:lvl5pPr>
            <a:lvl6pPr>
              <a:defRPr sz="1534"/>
            </a:lvl6pPr>
            <a:lvl7pPr>
              <a:defRPr sz="1534"/>
            </a:lvl7pPr>
            <a:lvl8pPr>
              <a:defRPr sz="1534"/>
            </a:lvl8pPr>
            <a:lvl9pPr>
              <a:defRPr sz="15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333731"/>
            <a:ext cx="2882967" cy="1420283"/>
          </a:xfrm>
        </p:spPr>
        <p:txBody>
          <a:bodyPr anchor="b"/>
          <a:lstStyle>
            <a:lvl1pPr algn="l">
              <a:defRPr sz="191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090" y="333730"/>
            <a:ext cx="4898760" cy="7153805"/>
          </a:xfrm>
        </p:spPr>
        <p:txBody>
          <a:bodyPr/>
          <a:lstStyle>
            <a:lvl1pPr>
              <a:defRPr sz="3066"/>
            </a:lvl1pPr>
            <a:lvl2pPr>
              <a:defRPr sz="2684"/>
            </a:lvl2pPr>
            <a:lvl3pPr>
              <a:defRPr sz="2300"/>
            </a:lvl3pPr>
            <a:lvl4pPr>
              <a:defRPr sz="1916"/>
            </a:lvl4pPr>
            <a:lvl5pPr>
              <a:defRPr sz="1916"/>
            </a:lvl5pPr>
            <a:lvl6pPr>
              <a:defRPr sz="1916"/>
            </a:lvl6pPr>
            <a:lvl7pPr>
              <a:defRPr sz="1916"/>
            </a:lvl7pPr>
            <a:lvl8pPr>
              <a:defRPr sz="1916"/>
            </a:lvl8pPr>
            <a:lvl9pPr>
              <a:defRPr sz="19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151" y="1754015"/>
            <a:ext cx="2882967" cy="5733521"/>
          </a:xfrm>
        </p:spPr>
        <p:txBody>
          <a:bodyPr/>
          <a:lstStyle>
            <a:lvl1pPr marL="0" indent="0">
              <a:buNone/>
              <a:defRPr sz="1341"/>
            </a:lvl1pPr>
            <a:lvl2pPr marL="438147" indent="0">
              <a:buNone/>
              <a:defRPr sz="1150"/>
            </a:lvl2pPr>
            <a:lvl3pPr marL="876294" indent="0">
              <a:buNone/>
              <a:defRPr sz="959"/>
            </a:lvl3pPr>
            <a:lvl4pPr marL="1314442" indent="0">
              <a:buNone/>
              <a:defRPr sz="862"/>
            </a:lvl4pPr>
            <a:lvl5pPr marL="1752589" indent="0">
              <a:buNone/>
              <a:defRPr sz="862"/>
            </a:lvl5pPr>
            <a:lvl6pPr marL="2190736" indent="0">
              <a:buNone/>
              <a:defRPr sz="862"/>
            </a:lvl6pPr>
            <a:lvl7pPr marL="2628883" indent="0">
              <a:buNone/>
              <a:defRPr sz="862"/>
            </a:lvl7pPr>
            <a:lvl8pPr marL="3067031" indent="0">
              <a:buNone/>
              <a:defRPr sz="862"/>
            </a:lvl8pPr>
            <a:lvl9pPr marL="3505178" indent="0">
              <a:buNone/>
              <a:defRPr sz="8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610" y="5867400"/>
            <a:ext cx="5257800" cy="692680"/>
          </a:xfrm>
        </p:spPr>
        <p:txBody>
          <a:bodyPr anchor="b"/>
          <a:lstStyle>
            <a:lvl1pPr algn="l">
              <a:defRPr sz="191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7610" y="748947"/>
            <a:ext cx="5257800" cy="5029200"/>
          </a:xfrm>
        </p:spPr>
        <p:txBody>
          <a:bodyPr/>
          <a:lstStyle>
            <a:lvl1pPr marL="0" indent="0">
              <a:buNone/>
              <a:defRPr sz="3066"/>
            </a:lvl1pPr>
            <a:lvl2pPr marL="438147" indent="0">
              <a:buNone/>
              <a:defRPr sz="2684"/>
            </a:lvl2pPr>
            <a:lvl3pPr marL="876294" indent="0">
              <a:buNone/>
              <a:defRPr sz="2300"/>
            </a:lvl3pPr>
            <a:lvl4pPr marL="1314442" indent="0">
              <a:buNone/>
              <a:defRPr sz="1916"/>
            </a:lvl4pPr>
            <a:lvl5pPr marL="1752589" indent="0">
              <a:buNone/>
              <a:defRPr sz="1916"/>
            </a:lvl5pPr>
            <a:lvl6pPr marL="2190736" indent="0">
              <a:buNone/>
              <a:defRPr sz="1916"/>
            </a:lvl6pPr>
            <a:lvl7pPr marL="2628883" indent="0">
              <a:buNone/>
              <a:defRPr sz="1916"/>
            </a:lvl7pPr>
            <a:lvl8pPr marL="3067031" indent="0">
              <a:buNone/>
              <a:defRPr sz="1916"/>
            </a:lvl8pPr>
            <a:lvl9pPr marL="3505178" indent="0">
              <a:buNone/>
              <a:defRPr sz="191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7610" y="6560080"/>
            <a:ext cx="5257800" cy="983720"/>
          </a:xfrm>
        </p:spPr>
        <p:txBody>
          <a:bodyPr/>
          <a:lstStyle>
            <a:lvl1pPr marL="0" indent="0">
              <a:buNone/>
              <a:defRPr sz="1341"/>
            </a:lvl1pPr>
            <a:lvl2pPr marL="438147" indent="0">
              <a:buNone/>
              <a:defRPr sz="1150"/>
            </a:lvl2pPr>
            <a:lvl3pPr marL="876294" indent="0">
              <a:buNone/>
              <a:defRPr sz="959"/>
            </a:lvl3pPr>
            <a:lvl4pPr marL="1314442" indent="0">
              <a:buNone/>
              <a:defRPr sz="862"/>
            </a:lvl4pPr>
            <a:lvl5pPr marL="1752589" indent="0">
              <a:buNone/>
              <a:defRPr sz="862"/>
            </a:lvl5pPr>
            <a:lvl6pPr marL="2190736" indent="0">
              <a:buNone/>
              <a:defRPr sz="862"/>
            </a:lvl6pPr>
            <a:lvl7pPr marL="2628883" indent="0">
              <a:buNone/>
              <a:defRPr sz="862"/>
            </a:lvl7pPr>
            <a:lvl8pPr marL="3067031" indent="0">
              <a:buNone/>
              <a:defRPr sz="862"/>
            </a:lvl8pPr>
            <a:lvl9pPr marL="3505178" indent="0">
              <a:buNone/>
              <a:defRPr sz="8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335669"/>
            <a:ext cx="7886700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955803"/>
            <a:ext cx="7886700" cy="55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0" y="7768873"/>
            <a:ext cx="2044700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4025" y="7768873"/>
            <a:ext cx="2774950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0150" y="7768873"/>
            <a:ext cx="2044700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6294" rtl="0" eaLnBrk="1" latinLnBrk="0" hangingPunct="1">
        <a:spcBef>
          <a:spcPct val="0"/>
        </a:spcBef>
        <a:buNone/>
        <a:defRPr sz="42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610" indent="-328610" algn="l" defTabSz="876294" rtl="0" eaLnBrk="1" latinLnBrk="0" hangingPunct="1">
        <a:spcBef>
          <a:spcPct val="20000"/>
        </a:spcBef>
        <a:buFont typeface="Arial" pitchFamily="34" charset="0"/>
        <a:buChar char="•"/>
        <a:defRPr sz="3066" kern="1200">
          <a:solidFill>
            <a:schemeClr val="tx1"/>
          </a:solidFill>
          <a:latin typeface="+mn-lt"/>
          <a:ea typeface="+mn-ea"/>
          <a:cs typeface="+mn-cs"/>
        </a:defRPr>
      </a:lvl1pPr>
      <a:lvl2pPr marL="711990" indent="-273842" algn="l" defTabSz="876294" rtl="0" eaLnBrk="1" latinLnBrk="0" hangingPunct="1">
        <a:spcBef>
          <a:spcPct val="20000"/>
        </a:spcBef>
        <a:buFont typeface="Arial" pitchFamily="34" charset="0"/>
        <a:buChar char="–"/>
        <a:defRPr sz="2684" kern="1200">
          <a:solidFill>
            <a:schemeClr val="tx1"/>
          </a:solidFill>
          <a:latin typeface="+mn-lt"/>
          <a:ea typeface="+mn-ea"/>
          <a:cs typeface="+mn-cs"/>
        </a:defRPr>
      </a:lvl2pPr>
      <a:lvl3pPr marL="1095368" indent="-219074" algn="l" defTabSz="8762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15" indent="-219074" algn="l" defTabSz="876294" rtl="0" eaLnBrk="1" latinLnBrk="0" hangingPunct="1">
        <a:spcBef>
          <a:spcPct val="20000"/>
        </a:spcBef>
        <a:buFont typeface="Arial" pitchFamily="34" charset="0"/>
        <a:buChar char="–"/>
        <a:defRPr sz="1916" kern="1200">
          <a:solidFill>
            <a:schemeClr val="tx1"/>
          </a:solidFill>
          <a:latin typeface="+mn-lt"/>
          <a:ea typeface="+mn-ea"/>
          <a:cs typeface="+mn-cs"/>
        </a:defRPr>
      </a:lvl4pPr>
      <a:lvl5pPr marL="1971663" indent="-219074" algn="l" defTabSz="876294" rtl="0" eaLnBrk="1" latinLnBrk="0" hangingPunct="1">
        <a:spcBef>
          <a:spcPct val="20000"/>
        </a:spcBef>
        <a:buFont typeface="Arial" pitchFamily="34" charset="0"/>
        <a:buChar char="»"/>
        <a:defRPr sz="1916" kern="1200">
          <a:solidFill>
            <a:schemeClr val="tx1"/>
          </a:solidFill>
          <a:latin typeface="+mn-lt"/>
          <a:ea typeface="+mn-ea"/>
          <a:cs typeface="+mn-cs"/>
        </a:defRPr>
      </a:lvl5pPr>
      <a:lvl6pPr marL="2409810" indent="-219074" algn="l" defTabSz="876294" rtl="0" eaLnBrk="1" latinLnBrk="0" hangingPunct="1">
        <a:spcBef>
          <a:spcPct val="20000"/>
        </a:spcBef>
        <a:buFont typeface="Arial" pitchFamily="34" charset="0"/>
        <a:buChar char="•"/>
        <a:defRPr sz="1916" kern="1200">
          <a:solidFill>
            <a:schemeClr val="tx1"/>
          </a:solidFill>
          <a:latin typeface="+mn-lt"/>
          <a:ea typeface="+mn-ea"/>
          <a:cs typeface="+mn-cs"/>
        </a:defRPr>
      </a:lvl6pPr>
      <a:lvl7pPr marL="2847957" indent="-219074" algn="l" defTabSz="876294" rtl="0" eaLnBrk="1" latinLnBrk="0" hangingPunct="1">
        <a:spcBef>
          <a:spcPct val="20000"/>
        </a:spcBef>
        <a:buFont typeface="Arial" pitchFamily="34" charset="0"/>
        <a:buChar char="•"/>
        <a:defRPr sz="1916" kern="1200">
          <a:solidFill>
            <a:schemeClr val="tx1"/>
          </a:solidFill>
          <a:latin typeface="+mn-lt"/>
          <a:ea typeface="+mn-ea"/>
          <a:cs typeface="+mn-cs"/>
        </a:defRPr>
      </a:lvl7pPr>
      <a:lvl8pPr marL="3286104" indent="-219074" algn="l" defTabSz="876294" rtl="0" eaLnBrk="1" latinLnBrk="0" hangingPunct="1">
        <a:spcBef>
          <a:spcPct val="20000"/>
        </a:spcBef>
        <a:buFont typeface="Arial" pitchFamily="34" charset="0"/>
        <a:buChar char="•"/>
        <a:defRPr sz="1916" kern="1200">
          <a:solidFill>
            <a:schemeClr val="tx1"/>
          </a:solidFill>
          <a:latin typeface="+mn-lt"/>
          <a:ea typeface="+mn-ea"/>
          <a:cs typeface="+mn-cs"/>
        </a:defRPr>
      </a:lvl8pPr>
      <a:lvl9pPr marL="3724252" indent="-219074" algn="l" defTabSz="876294" rtl="0" eaLnBrk="1" latinLnBrk="0" hangingPunct="1">
        <a:spcBef>
          <a:spcPct val="20000"/>
        </a:spcBef>
        <a:buFont typeface="Arial" pitchFamily="34" charset="0"/>
        <a:buChar char="•"/>
        <a:defRPr sz="19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6294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1pPr>
      <a:lvl2pPr marL="438147" algn="l" defTabSz="876294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876294" algn="l" defTabSz="876294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314442" algn="l" defTabSz="876294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52589" algn="l" defTabSz="876294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90736" algn="l" defTabSz="876294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28883" algn="l" defTabSz="876294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67031" algn="l" defTabSz="876294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505178" algn="l" defTabSz="876294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23">
            <a:extLst>
              <a:ext uri="{FF2B5EF4-FFF2-40B4-BE49-F238E27FC236}">
                <a16:creationId xmlns:a16="http://schemas.microsoft.com/office/drawing/2014/main" id="{9E98397B-B753-9A48-90EB-6499BABECFDB}"/>
              </a:ext>
            </a:extLst>
          </p:cNvPr>
          <p:cNvSpPr txBox="1"/>
          <p:nvPr/>
        </p:nvSpPr>
        <p:spPr>
          <a:xfrm>
            <a:off x="12163398" y="10464768"/>
            <a:ext cx="12674461" cy="2146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1400" lvl="1" indent="-320700">
              <a:lnSpc>
                <a:spcPts val="5749"/>
              </a:lnSpc>
              <a:buFont typeface="Arial"/>
              <a:buChar char="•"/>
            </a:pPr>
            <a:r>
              <a:rPr lang="en-US" sz="4400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Participants (</a:t>
            </a:r>
            <a:r>
              <a:rPr lang="en-US" sz="4400" i="1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N</a:t>
            </a:r>
            <a:r>
              <a:rPr lang="en-US" sz="4400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 = 93) completed the </a:t>
            </a:r>
            <a:r>
              <a:rPr lang="en-US" sz="4400" b="1" dirty="0">
                <a:solidFill>
                  <a:srgbClr val="0D1859"/>
                </a:solidFill>
                <a:latin typeface="Gordita Bold"/>
                <a:ea typeface="Gordita Bold"/>
                <a:cs typeface="Gordita Bold"/>
                <a:sym typeface="Gordita Bold"/>
              </a:rPr>
              <a:t>Fear, Reward, and Neutral Discrimination (FRND) task</a:t>
            </a:r>
            <a:r>
              <a:rPr lang="en-US" sz="4400" spc="179" baseline="30000" dirty="0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 2</a:t>
            </a:r>
            <a:endParaRPr lang="en-US" sz="4400" dirty="0">
              <a:solidFill>
                <a:srgbClr val="0D1859"/>
              </a:solidFill>
              <a:latin typeface="Gordita"/>
              <a:ea typeface="Gordita"/>
              <a:cs typeface="Gordita"/>
              <a:sym typeface="Gordita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F6E2A3-5A69-B496-41E8-B3ADC9B6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0488" y="10138843"/>
            <a:ext cx="6044067" cy="3564086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443519" y="1086300"/>
            <a:ext cx="41189725" cy="6362946"/>
          </a:xfrm>
          <a:custGeom>
            <a:avLst/>
            <a:gdLst/>
            <a:ahLst/>
            <a:cxnLst/>
            <a:rect l="l" t="t" r="r" b="b"/>
            <a:pathLst>
              <a:path w="3213191" h="372747">
                <a:moveTo>
                  <a:pt x="0" y="0"/>
                </a:moveTo>
                <a:lnTo>
                  <a:pt x="3213191" y="0"/>
                </a:lnTo>
                <a:lnTo>
                  <a:pt x="3213191" y="372747"/>
                </a:lnTo>
                <a:lnTo>
                  <a:pt x="0" y="372747"/>
                </a:lnTo>
                <a:close/>
              </a:path>
            </a:pathLst>
          </a:custGeom>
          <a:solidFill>
            <a:srgbClr val="B6BFCE"/>
          </a:solidFill>
          <a:ln w="76200">
            <a:solidFill>
              <a:srgbClr val="0D1859"/>
            </a:solidFill>
          </a:ln>
        </p:spPr>
        <p:txBody>
          <a:bodyPr/>
          <a:lstStyle/>
          <a:p>
            <a:endParaRPr lang="en-US" sz="1760">
              <a:solidFill>
                <a:schemeClr val="bg1"/>
              </a:solidFill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2028216" y="8990765"/>
            <a:ext cx="234286" cy="29502371"/>
          </a:xfrm>
          <a:prstGeom prst="line">
            <a:avLst/>
          </a:prstGeom>
          <a:ln w="38100" cap="flat">
            <a:solidFill>
              <a:srgbClr val="0D18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760"/>
          </a:p>
        </p:txBody>
      </p:sp>
      <p:sp>
        <p:nvSpPr>
          <p:cNvPr id="18" name="Freeform 18"/>
          <p:cNvSpPr/>
          <p:nvPr/>
        </p:nvSpPr>
        <p:spPr>
          <a:xfrm>
            <a:off x="31259051" y="5026641"/>
            <a:ext cx="9988915" cy="1995450"/>
          </a:xfrm>
          <a:custGeom>
            <a:avLst/>
            <a:gdLst/>
            <a:ahLst/>
            <a:cxnLst/>
            <a:rect l="l" t="t" r="r" b="b"/>
            <a:pathLst>
              <a:path w="15874428" h="3171179">
                <a:moveTo>
                  <a:pt x="0" y="0"/>
                </a:moveTo>
                <a:lnTo>
                  <a:pt x="15874427" y="0"/>
                </a:lnTo>
                <a:lnTo>
                  <a:pt x="15874427" y="3171180"/>
                </a:lnTo>
                <a:lnTo>
                  <a:pt x="0" y="3171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836"/>
            </a:stretch>
          </a:blipFill>
        </p:spPr>
        <p:txBody>
          <a:bodyPr/>
          <a:lstStyle/>
          <a:p>
            <a:endParaRPr lang="en-US" sz="1760"/>
          </a:p>
        </p:txBody>
      </p:sp>
      <p:sp>
        <p:nvSpPr>
          <p:cNvPr id="19" name="Freeform 19"/>
          <p:cNvSpPr/>
          <p:nvPr/>
        </p:nvSpPr>
        <p:spPr>
          <a:xfrm>
            <a:off x="976809" y="3908860"/>
            <a:ext cx="4675143" cy="3173253"/>
          </a:xfrm>
          <a:custGeom>
            <a:avLst/>
            <a:gdLst/>
            <a:ahLst/>
            <a:cxnLst/>
            <a:rect l="l" t="t" r="r" b="b"/>
            <a:pathLst>
              <a:path w="6528242" h="4431044">
                <a:moveTo>
                  <a:pt x="0" y="0"/>
                </a:moveTo>
                <a:lnTo>
                  <a:pt x="6528242" y="0"/>
                </a:lnTo>
                <a:lnTo>
                  <a:pt x="6528242" y="4431045"/>
                </a:lnTo>
                <a:lnTo>
                  <a:pt x="0" y="44310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760"/>
          </a:p>
        </p:txBody>
      </p:sp>
      <p:sp>
        <p:nvSpPr>
          <p:cNvPr id="20" name="Freeform 20"/>
          <p:cNvSpPr/>
          <p:nvPr/>
        </p:nvSpPr>
        <p:spPr>
          <a:xfrm>
            <a:off x="18699699" y="13342906"/>
            <a:ext cx="6614698" cy="12729653"/>
          </a:xfrm>
          <a:custGeom>
            <a:avLst/>
            <a:gdLst/>
            <a:ahLst/>
            <a:cxnLst/>
            <a:rect l="l" t="t" r="r" b="b"/>
            <a:pathLst>
              <a:path w="6072499" h="12784209">
                <a:moveTo>
                  <a:pt x="0" y="0"/>
                </a:moveTo>
                <a:lnTo>
                  <a:pt x="6072499" y="0"/>
                </a:lnTo>
                <a:lnTo>
                  <a:pt x="6072499" y="12784208"/>
                </a:lnTo>
                <a:lnTo>
                  <a:pt x="0" y="127842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760"/>
          </a:p>
        </p:txBody>
      </p:sp>
      <p:sp>
        <p:nvSpPr>
          <p:cNvPr id="22" name="TextBox 22"/>
          <p:cNvSpPr txBox="1"/>
          <p:nvPr/>
        </p:nvSpPr>
        <p:spPr>
          <a:xfrm>
            <a:off x="572854" y="6117587"/>
            <a:ext cx="41060389" cy="18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7"/>
              </a:lnSpc>
            </a:pPr>
            <a:r>
              <a:rPr lang="en-US" sz="3258" spc="179" dirty="0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Louis </a:t>
            </a:r>
            <a:r>
              <a:rPr lang="en-US" sz="3258" spc="179" dirty="0" err="1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Zielinski</a:t>
            </a:r>
            <a:r>
              <a:rPr lang="en-US" sz="3258" spc="179" baseline="30000" dirty="0" err="1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a</a:t>
            </a:r>
            <a:r>
              <a:rPr lang="en-US" sz="3258" spc="179" dirty="0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, Téa </a:t>
            </a:r>
            <a:r>
              <a:rPr lang="en-US" sz="3258" spc="179" dirty="0" err="1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Graham</a:t>
            </a:r>
            <a:r>
              <a:rPr lang="en-US" sz="3258" spc="179" baseline="30000" dirty="0" err="1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a</a:t>
            </a:r>
            <a:r>
              <a:rPr lang="en-US" sz="3258" spc="179" dirty="0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, E. Kate Webb</a:t>
            </a:r>
            <a:r>
              <a:rPr lang="en-US" sz="3258" spc="179" baseline="30000" dirty="0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b</a:t>
            </a:r>
            <a:r>
              <a:rPr lang="en-US" sz="3258" spc="179" dirty="0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, Susan </a:t>
            </a:r>
            <a:r>
              <a:rPr lang="en-US" sz="3258" spc="179" dirty="0" err="1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Sangha</a:t>
            </a:r>
            <a:r>
              <a:rPr lang="en-US" sz="3258" spc="179" baseline="30000" dirty="0" err="1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c</a:t>
            </a:r>
            <a:r>
              <a:rPr lang="en-US" sz="3258" spc="179" dirty="0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, Jacklynn M. </a:t>
            </a:r>
            <a:r>
              <a:rPr lang="en-US" sz="3258" spc="179" dirty="0" err="1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Fitzgerald</a:t>
            </a:r>
            <a:r>
              <a:rPr lang="en-US" sz="3258" spc="179" baseline="30000" dirty="0" err="1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a</a:t>
            </a:r>
            <a:endParaRPr lang="en-US" sz="3258" spc="179" baseline="30000" dirty="0">
              <a:solidFill>
                <a:srgbClr val="0D1859"/>
              </a:solidFill>
              <a:latin typeface="Gordita "/>
              <a:ea typeface="Gordita Bold"/>
              <a:cs typeface="Gordita Bold"/>
              <a:sym typeface="Gordita Bold"/>
            </a:endParaRPr>
          </a:p>
          <a:p>
            <a:pPr algn="ctr">
              <a:lnSpc>
                <a:spcPts val="4887"/>
              </a:lnSpc>
            </a:pPr>
            <a:endParaRPr lang="en-US" sz="3258" spc="179" dirty="0">
              <a:solidFill>
                <a:srgbClr val="0D1859"/>
              </a:solidFill>
              <a:latin typeface="Gordita "/>
              <a:ea typeface="Gordita Bold"/>
              <a:cs typeface="Gordita Bold"/>
              <a:sym typeface="Gordita Bold"/>
            </a:endParaRPr>
          </a:p>
          <a:p>
            <a:pPr algn="ctr">
              <a:lnSpc>
                <a:spcPts val="4887"/>
              </a:lnSpc>
            </a:pPr>
            <a:endParaRPr lang="en-US" sz="3258" spc="179" dirty="0">
              <a:solidFill>
                <a:srgbClr val="0D1859"/>
              </a:solidFill>
              <a:latin typeface="Gordita "/>
              <a:ea typeface="Gordita Bold"/>
              <a:cs typeface="Gordita Bold"/>
              <a:sym typeface="Gordit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070086" y="12919662"/>
            <a:ext cx="6189112" cy="16274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1400" lvl="1" indent="-320700">
              <a:lnSpc>
                <a:spcPts val="5749"/>
              </a:lnSpc>
              <a:buFont typeface="Arial"/>
              <a:buChar char="•"/>
            </a:pPr>
            <a:r>
              <a:rPr lang="en-US" sz="4400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Geometric shapes (conditioned stimuli [CS]) were paired with unconditioned stimuli (US) - aversive noise (Fear), $0.25 (Reward), or no outcome (Neutral)</a:t>
            </a:r>
          </a:p>
          <a:p>
            <a:pPr marL="641400" lvl="1" indent="-320700">
              <a:lnSpc>
                <a:spcPts val="4159"/>
              </a:lnSpc>
              <a:buFont typeface="Arial"/>
              <a:buChar char="•"/>
            </a:pPr>
            <a:endParaRPr lang="en-US" sz="4400" b="1" dirty="0">
              <a:solidFill>
                <a:srgbClr val="0D1859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 marL="641400" lvl="1" indent="-320700">
              <a:lnSpc>
                <a:spcPts val="4159"/>
              </a:lnSpc>
              <a:buFont typeface="Arial"/>
              <a:buChar char="•"/>
            </a:pPr>
            <a:r>
              <a:rPr lang="en-US" sz="4400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Participants were asked to rate their likeability of each CS on a Likert scale: 1= very bad, 5 = neutral, 9 = very good</a:t>
            </a:r>
          </a:p>
          <a:p>
            <a:pPr marL="1088448" lvl="2" indent="-320700">
              <a:lnSpc>
                <a:spcPts val="4159"/>
              </a:lnSpc>
              <a:buFont typeface="Arial"/>
              <a:buChar char="•"/>
            </a:pPr>
            <a:r>
              <a:rPr lang="en-US" sz="4400" b="1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Likeability ratings: </a:t>
            </a:r>
            <a:r>
              <a:rPr lang="en-US" sz="4400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individuals who rated the fear cue &lt; neutral were classified as </a:t>
            </a:r>
            <a:r>
              <a:rPr lang="en-US" sz="4400" b="1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learners</a:t>
            </a:r>
          </a:p>
          <a:p>
            <a:pPr marL="320700" lvl="1">
              <a:lnSpc>
                <a:spcPts val="4159"/>
              </a:lnSpc>
            </a:pPr>
            <a:endParaRPr lang="en-US" sz="4400" dirty="0">
              <a:solidFill>
                <a:srgbClr val="0D1859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 marL="320700" lvl="1">
              <a:lnSpc>
                <a:spcPts val="4159"/>
              </a:lnSpc>
            </a:pPr>
            <a:r>
              <a:rPr lang="en-US" sz="4400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 </a:t>
            </a:r>
          </a:p>
          <a:p>
            <a:pPr>
              <a:lnSpc>
                <a:spcPts val="4159"/>
              </a:lnSpc>
            </a:pPr>
            <a:endParaRPr lang="en-US" sz="4400" dirty="0">
              <a:solidFill>
                <a:srgbClr val="0D1859"/>
              </a:solidFill>
              <a:latin typeface="Gordita"/>
              <a:ea typeface="Gordita"/>
              <a:cs typeface="Gordita"/>
              <a:sym typeface="Gordit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650373" y="9067800"/>
            <a:ext cx="12470357" cy="903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13"/>
              </a:lnSpc>
            </a:pPr>
            <a:r>
              <a:rPr lang="en-US" sz="5914" b="1" spc="241" dirty="0">
                <a:solidFill>
                  <a:srgbClr val="F1AD13"/>
                </a:solidFill>
                <a:latin typeface="Gordita Bold"/>
                <a:ea typeface="Gordita Bold"/>
                <a:cs typeface="Gordita Bold"/>
                <a:sym typeface="Gordita Bold"/>
              </a:rPr>
              <a:t>METHODS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07568" y="10244082"/>
            <a:ext cx="10132777" cy="18959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436" b="1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Contingency awareness </a:t>
            </a:r>
            <a:r>
              <a:rPr lang="en-US" sz="4436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— recognizing that a conditioned stimulus (CS) predicts threat — is </a:t>
            </a:r>
            <a:r>
              <a:rPr lang="en-US" sz="4436" b="1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critical for conditioned fear responses</a:t>
            </a:r>
            <a:r>
              <a:rPr lang="en-US" sz="4436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.</a:t>
            </a:r>
            <a:r>
              <a:rPr lang="en-US" sz="4800" spc="179" baseline="30000" dirty="0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 1</a:t>
            </a:r>
            <a:endParaRPr lang="en-US" sz="4436" dirty="0">
              <a:solidFill>
                <a:srgbClr val="0D1859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>
              <a:lnSpc>
                <a:spcPts val="5749"/>
              </a:lnSpc>
            </a:pPr>
            <a:endParaRPr lang="en-US" sz="4436" dirty="0">
              <a:solidFill>
                <a:srgbClr val="0D1859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>
              <a:lnSpc>
                <a:spcPts val="5749"/>
              </a:lnSpc>
            </a:pPr>
            <a:r>
              <a:rPr lang="en-US" sz="4436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Yet only some research has examined sociodemographic differences in contingency awareness of learned fear.</a:t>
            </a:r>
          </a:p>
          <a:p>
            <a:pPr>
              <a:lnSpc>
                <a:spcPts val="5749"/>
              </a:lnSpc>
            </a:pPr>
            <a:endParaRPr lang="en-US" sz="4436" dirty="0">
              <a:solidFill>
                <a:srgbClr val="0D1859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>
              <a:lnSpc>
                <a:spcPts val="5749"/>
              </a:lnSpc>
            </a:pPr>
            <a:r>
              <a:rPr lang="en-US" sz="4436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Prior limited work that has examined this found that </a:t>
            </a:r>
            <a:r>
              <a:rPr lang="en-US" sz="4436" dirty="0" err="1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ethnoracial</a:t>
            </a:r>
            <a:r>
              <a:rPr lang="en-US" sz="4436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 minoritized individuals exhibit less conditioned fear.</a:t>
            </a:r>
          </a:p>
          <a:p>
            <a:pPr>
              <a:lnSpc>
                <a:spcPts val="5749"/>
              </a:lnSpc>
            </a:pPr>
            <a:endParaRPr lang="en-US" sz="4436" dirty="0">
              <a:solidFill>
                <a:srgbClr val="0D1859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>
              <a:lnSpc>
                <a:spcPts val="5749"/>
              </a:lnSpc>
            </a:pPr>
            <a:r>
              <a:rPr lang="en-US" sz="4436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To build upon this work, this study </a:t>
            </a:r>
            <a:r>
              <a:rPr lang="en-US" sz="4436" b="1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examined sociodemographic correlates of a learned fear response</a:t>
            </a:r>
            <a:r>
              <a:rPr lang="en-US" sz="4436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, quantified by self-reported awareness of a conditioned fear cue’s association with threat. Subsequently, we examined if lack of awareness was related to reduced fear arousal response.</a:t>
            </a:r>
            <a:endParaRPr lang="en-US" sz="5421" b="1" dirty="0">
              <a:solidFill>
                <a:srgbClr val="0D1859"/>
              </a:solidFill>
              <a:latin typeface="Gordita Bold"/>
              <a:ea typeface="Gordita Bold"/>
              <a:cs typeface="Gordita Bold"/>
              <a:sym typeface="Gordita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84349" y="9067800"/>
            <a:ext cx="10861365" cy="903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13"/>
              </a:lnSpc>
            </a:pPr>
            <a:r>
              <a:rPr lang="en-US" sz="5914" b="1" spc="241" dirty="0">
                <a:solidFill>
                  <a:srgbClr val="F1AD13"/>
                </a:solidFill>
                <a:latin typeface="Gordita Bold"/>
                <a:ea typeface="Gordita Bold"/>
                <a:cs typeface="Gordita Bold"/>
                <a:sym typeface="Gordita Bold"/>
              </a:rPr>
              <a:t>INTRODUCTION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6259134" y="33176628"/>
            <a:ext cx="15080748" cy="5776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3600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Results support limited prior work that also found </a:t>
            </a:r>
            <a:r>
              <a:rPr lang="en-US" sz="3600" dirty="0" err="1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ethnoracial</a:t>
            </a:r>
            <a:r>
              <a:rPr lang="en-US" sz="3600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 minoritized individuals experienced less fear response in lab settings.</a:t>
            </a:r>
            <a:r>
              <a:rPr lang="en-US" sz="3600" spc="179" baseline="30000" dirty="0">
                <a:solidFill>
                  <a:srgbClr val="0D1859"/>
                </a:solidFill>
                <a:latin typeface="Gordita "/>
                <a:ea typeface="Gordita Bold"/>
                <a:cs typeface="Gordita Bold"/>
                <a:sym typeface="Gordita Bold"/>
              </a:rPr>
              <a:t> 3</a:t>
            </a:r>
            <a:endParaRPr lang="en-US" sz="3600" dirty="0">
              <a:solidFill>
                <a:srgbClr val="0D1859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>
              <a:lnSpc>
                <a:spcPts val="5749"/>
              </a:lnSpc>
            </a:pPr>
            <a:endParaRPr lang="en-US" sz="3600" u="sng" dirty="0">
              <a:solidFill>
                <a:srgbClr val="F1AD13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>
              <a:lnSpc>
                <a:spcPts val="5749"/>
              </a:lnSpc>
            </a:pPr>
            <a:r>
              <a:rPr lang="en-US" sz="3600" b="1" u="sng" dirty="0">
                <a:solidFill>
                  <a:srgbClr val="F1AD13"/>
                </a:solidFill>
                <a:latin typeface="Gordita"/>
                <a:ea typeface="Gordita"/>
                <a:cs typeface="Gordita"/>
                <a:sym typeface="Gordita"/>
              </a:rPr>
              <a:t>Critically, prior work suggests that these effects are driven by lived experiences</a:t>
            </a:r>
            <a:r>
              <a:rPr lang="en-US" sz="3600" b="1" u="sng" baseline="30000" dirty="0">
                <a:solidFill>
                  <a:srgbClr val="F1AD13"/>
                </a:solidFill>
                <a:latin typeface="Gordita"/>
                <a:ea typeface="Gordita"/>
                <a:cs typeface="Gordita"/>
                <a:sym typeface="Gordita"/>
              </a:rPr>
              <a:t>4</a:t>
            </a:r>
            <a:r>
              <a:rPr lang="en-US" sz="3600" b="1" u="sng" dirty="0">
                <a:solidFill>
                  <a:srgbClr val="F1AD13"/>
                </a:solidFill>
                <a:latin typeface="Gordita"/>
                <a:ea typeface="Gordita"/>
                <a:cs typeface="Gordita"/>
                <a:sym typeface="Gordita"/>
              </a:rPr>
              <a:t>; work is underway to investigate the role of discrimination, stress, and trauma in shaping these differences in learned fear responses</a:t>
            </a:r>
            <a:endParaRPr lang="en-US" sz="3600" b="1" u="sng" baseline="30000" dirty="0">
              <a:solidFill>
                <a:srgbClr val="F1AD13"/>
              </a:solidFill>
              <a:latin typeface="Gordita"/>
              <a:ea typeface="Gordita"/>
              <a:cs typeface="Gordita"/>
              <a:sym typeface="Gordita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0356000" y="32311231"/>
            <a:ext cx="6599835" cy="903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13"/>
              </a:lnSpc>
            </a:pPr>
            <a:r>
              <a:rPr lang="en-US" sz="5914" b="1" spc="241" dirty="0">
                <a:solidFill>
                  <a:srgbClr val="F1AD13"/>
                </a:solidFill>
                <a:latin typeface="Gordita Bold"/>
                <a:ea typeface="Gordita Bold"/>
                <a:cs typeface="Gordita Bold"/>
                <a:sym typeface="Gordita Bold"/>
              </a:rPr>
              <a:t>CONCLUSIONS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91530" y="1740463"/>
            <a:ext cx="41068539" cy="4122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4"/>
              </a:lnSpc>
            </a:pPr>
            <a:r>
              <a:rPr lang="en-US" sz="7885" dirty="0">
                <a:solidFill>
                  <a:srgbClr val="0D1859"/>
                </a:solidFill>
                <a:latin typeface="Gordita Bold" panose="020B0604020202020204" charset="0"/>
                <a:ea typeface="Nunito Bold"/>
                <a:cs typeface="Gordita Bold" panose="020B0604020202020204" charset="0"/>
                <a:sym typeface="Nunito Bold"/>
              </a:rPr>
              <a:t>Sociodemographic Correlates of Learned Fear: </a:t>
            </a:r>
          </a:p>
          <a:p>
            <a:pPr algn="ctr">
              <a:lnSpc>
                <a:spcPts val="11004"/>
              </a:lnSpc>
            </a:pPr>
            <a:r>
              <a:rPr lang="en-US" sz="7885" dirty="0">
                <a:solidFill>
                  <a:srgbClr val="0D1859"/>
                </a:solidFill>
                <a:latin typeface="Gordita Bold" panose="020B0604020202020204" charset="0"/>
                <a:ea typeface="Nunito Bold"/>
                <a:cs typeface="Gordita Bold" panose="020B0604020202020204" charset="0"/>
                <a:sym typeface="Nunito Bold"/>
              </a:rPr>
              <a:t>Preliminary Results from a Conditional Fear, Reward, and </a:t>
            </a:r>
          </a:p>
          <a:p>
            <a:pPr algn="ctr">
              <a:lnSpc>
                <a:spcPts val="11004"/>
              </a:lnSpc>
            </a:pPr>
            <a:r>
              <a:rPr lang="en-US" sz="7885" dirty="0">
                <a:solidFill>
                  <a:srgbClr val="0D1859"/>
                </a:solidFill>
                <a:latin typeface="Gordita Bold" panose="020B0604020202020204" charset="0"/>
                <a:ea typeface="Nunito Bold"/>
                <a:cs typeface="Gordita Bold" panose="020B0604020202020204" charset="0"/>
                <a:sym typeface="Nunito Bold"/>
              </a:rPr>
              <a:t>Neutral Discrimination Task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26044050" y="17486602"/>
            <a:ext cx="15020505" cy="4474382"/>
            <a:chOff x="103868" y="35154"/>
            <a:chExt cx="1720008" cy="512364"/>
          </a:xfrm>
        </p:grpSpPr>
        <p:sp>
          <p:nvSpPr>
            <p:cNvPr id="36" name="Freeform 36"/>
            <p:cNvSpPr/>
            <p:nvPr/>
          </p:nvSpPr>
          <p:spPr>
            <a:xfrm>
              <a:off x="107380" y="91117"/>
              <a:ext cx="1716496" cy="417114"/>
            </a:xfrm>
            <a:custGeom>
              <a:avLst/>
              <a:gdLst/>
              <a:ahLst/>
              <a:cxnLst/>
              <a:rect l="l" t="t" r="r" b="b"/>
              <a:pathLst>
                <a:path w="1716496" h="417114">
                  <a:moveTo>
                    <a:pt x="0" y="0"/>
                  </a:moveTo>
                  <a:lnTo>
                    <a:pt x="1716496" y="0"/>
                  </a:lnTo>
                  <a:lnTo>
                    <a:pt x="1716496" y="417114"/>
                  </a:lnTo>
                  <a:lnTo>
                    <a:pt x="0" y="417114"/>
                  </a:lnTo>
                  <a:close/>
                </a:path>
              </a:pathLst>
            </a:custGeom>
            <a:solidFill>
              <a:srgbClr val="49576E"/>
            </a:solidFill>
          </p:spPr>
          <p:txBody>
            <a:bodyPr/>
            <a:lstStyle/>
            <a:p>
              <a:endParaRPr lang="en-US" sz="176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3868" y="35154"/>
              <a:ext cx="1716496" cy="512364"/>
            </a:xfrm>
            <a:prstGeom prst="rect">
              <a:avLst/>
            </a:prstGeom>
          </p:spPr>
          <p:txBody>
            <a:bodyPr lIns="36513" tIns="36513" rIns="36513" bIns="36513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599" b="1" dirty="0" err="1">
                  <a:solidFill>
                    <a:srgbClr val="FFFFFF"/>
                  </a:solidFill>
                  <a:latin typeface="Gordita Bold"/>
                  <a:ea typeface="Gordita Bold"/>
                  <a:cs typeface="Gordita Bold"/>
                  <a:sym typeface="Gordita Bold"/>
                </a:rPr>
                <a:t>Ethnoracial</a:t>
              </a:r>
              <a:r>
                <a:rPr lang="en-US" sz="4599" b="1" dirty="0">
                  <a:solidFill>
                    <a:srgbClr val="FFFFFF"/>
                  </a:solidFill>
                  <a:latin typeface="Gordita Bold"/>
                  <a:ea typeface="Gordita Bold"/>
                  <a:cs typeface="Gordita Bold"/>
                  <a:sym typeface="Gordita Bold"/>
                </a:rPr>
                <a:t> minoritized individuals comprised 29% of the sample but were disproportionately represented as non-fear learners </a:t>
              </a:r>
            </a:p>
            <a:p>
              <a:pPr algn="ctr">
                <a:lnSpc>
                  <a:spcPts val="6439"/>
                </a:lnSpc>
              </a:pPr>
              <a:r>
                <a:rPr lang="en-US" sz="4599" b="1" dirty="0">
                  <a:solidFill>
                    <a:srgbClr val="FFFFFF"/>
                  </a:solidFill>
                  <a:latin typeface="Gordita Bold"/>
                  <a:ea typeface="Gordita Bold"/>
                  <a:cs typeface="Gordita Bold"/>
                  <a:sym typeface="Gordita Bold"/>
                </a:rPr>
                <a:t>(50% of non-fear learners) (</a:t>
              </a:r>
              <a:r>
                <a:rPr lang="en-US" sz="4599" b="1" i="1" dirty="0">
                  <a:solidFill>
                    <a:srgbClr val="FFFFFF"/>
                  </a:solidFill>
                  <a:latin typeface="Gordita Bold"/>
                  <a:ea typeface="Gordita Bold"/>
                  <a:cs typeface="Gordita Bold"/>
                  <a:sym typeface="Gordita Bold"/>
                </a:rPr>
                <a:t>p </a:t>
              </a:r>
              <a:r>
                <a:rPr lang="en-US" sz="4599" b="1" dirty="0">
                  <a:solidFill>
                    <a:srgbClr val="FFFFFF"/>
                  </a:solidFill>
                  <a:latin typeface="Gordita Bold"/>
                  <a:ea typeface="Gordita Bold"/>
                  <a:cs typeface="Gordita Bold"/>
                  <a:sym typeface="Gordita Bold"/>
                </a:rPr>
                <a:t> = 0.037)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25859029" y="9075726"/>
            <a:ext cx="15390547" cy="903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13"/>
              </a:lnSpc>
            </a:pPr>
            <a:r>
              <a:rPr lang="en-US" sz="5914" b="1" spc="241" dirty="0">
                <a:solidFill>
                  <a:srgbClr val="F1AD13"/>
                </a:solidFill>
                <a:latin typeface="Gordita Bold"/>
                <a:ea typeface="Gordita Bold"/>
                <a:cs typeface="Gordita Bold"/>
                <a:sym typeface="Gordita Bold"/>
              </a:rPr>
              <a:t>RESULTS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2992220" y="13183941"/>
            <a:ext cx="2668152" cy="518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85"/>
              </a:lnSpc>
              <a:spcBef>
                <a:spcPct val="0"/>
              </a:spcBef>
            </a:pPr>
            <a:r>
              <a:rPr lang="en-US" sz="2989" b="1" spc="134" dirty="0">
                <a:solidFill>
                  <a:srgbClr val="0D1859"/>
                </a:solidFill>
                <a:latin typeface="Nunito Bold"/>
                <a:ea typeface="Nunito Bold"/>
                <a:cs typeface="Nunito Bold"/>
                <a:sym typeface="Nunito Bold"/>
              </a:rPr>
              <a:t>FIGURE 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6636740" y="10853194"/>
            <a:ext cx="2468475" cy="518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85"/>
              </a:lnSpc>
              <a:spcBef>
                <a:spcPct val="0"/>
              </a:spcBef>
            </a:pPr>
            <a:r>
              <a:rPr lang="en-US" sz="2989" b="1" spc="134" dirty="0">
                <a:solidFill>
                  <a:srgbClr val="0D1859"/>
                </a:solidFill>
                <a:latin typeface="Nunito Bold"/>
                <a:ea typeface="Nunito Bold"/>
                <a:cs typeface="Nunito Bold"/>
                <a:sym typeface="Nunito Bold"/>
              </a:rPr>
              <a:t>FIGURE 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E6FDF4-96DE-252E-4267-C8C0CFCEF120}"/>
              </a:ext>
            </a:extLst>
          </p:cNvPr>
          <p:cNvSpPr txBox="1"/>
          <p:nvPr/>
        </p:nvSpPr>
        <p:spPr>
          <a:xfrm>
            <a:off x="668480" y="29246368"/>
            <a:ext cx="11263054" cy="3067506"/>
          </a:xfrm>
          <a:prstGeom prst="rect">
            <a:avLst/>
          </a:prstGeom>
          <a:solidFill>
            <a:srgbClr val="B6BFCE"/>
          </a:solidFill>
          <a:ln>
            <a:solidFill>
              <a:srgbClr val="0D1859"/>
            </a:solidFill>
          </a:ln>
        </p:spPr>
        <p:txBody>
          <a:bodyPr wrap="square">
            <a:spAutoFit/>
          </a:bodyPr>
          <a:lstStyle/>
          <a:p>
            <a:endParaRPr lang="en-US" sz="2000" b="1" spc="179" baseline="30000" dirty="0">
              <a:solidFill>
                <a:srgbClr val="0D1859"/>
              </a:solidFill>
              <a:latin typeface="Gordita Bold"/>
              <a:ea typeface="Gordita Bold"/>
              <a:cs typeface="Gordita Bold"/>
              <a:sym typeface="Gordita Bold"/>
            </a:endParaRPr>
          </a:p>
          <a:p>
            <a:pPr marL="423791"/>
            <a:r>
              <a:rPr lang="en-US" sz="2000" b="1" spc="179" baseline="30000" dirty="0">
                <a:solidFill>
                  <a:srgbClr val="0D1859"/>
                </a:solidFill>
                <a:latin typeface="Gordita Bold"/>
                <a:ea typeface="Gordita Bold"/>
                <a:cs typeface="Gordita Bold"/>
                <a:sym typeface="Gordita Bold"/>
              </a:rPr>
              <a:t>a </a:t>
            </a:r>
            <a:r>
              <a:rPr lang="en-US" sz="2000" b="1" spc="179" dirty="0">
                <a:solidFill>
                  <a:srgbClr val="0D1859"/>
                </a:solidFill>
                <a:latin typeface="Gordita Bold"/>
                <a:ea typeface="Gordita Bold"/>
                <a:cs typeface="Gordita Bold"/>
                <a:sym typeface="Gordita Bold"/>
              </a:rPr>
              <a:t>Translational Affective Neuroscience Lab, Department of Psychology, Marquette University</a:t>
            </a:r>
          </a:p>
          <a:p>
            <a:pPr marL="423791"/>
            <a:endParaRPr lang="en-US" sz="2000" b="1" spc="179" dirty="0">
              <a:solidFill>
                <a:srgbClr val="0D1859"/>
              </a:solidFill>
              <a:latin typeface="Gordita Bold"/>
              <a:ea typeface="Gordita Bold"/>
              <a:cs typeface="Gordita Bold"/>
              <a:sym typeface="Gordita Bold"/>
            </a:endParaRPr>
          </a:p>
          <a:p>
            <a:pPr marL="423791"/>
            <a:r>
              <a:rPr lang="en-US" sz="2000" b="1" spc="179" baseline="30000" dirty="0">
                <a:solidFill>
                  <a:srgbClr val="0D1859"/>
                </a:solidFill>
                <a:latin typeface="Gordita Bold"/>
                <a:ea typeface="Gordita Bold"/>
                <a:cs typeface="Gordita Bold"/>
                <a:sym typeface="Gordita Bold"/>
              </a:rPr>
              <a:t>b </a:t>
            </a:r>
            <a:r>
              <a:rPr lang="en-US" sz="2000" b="1" spc="179" dirty="0">
                <a:solidFill>
                  <a:srgbClr val="0D1859"/>
                </a:solidFill>
                <a:latin typeface="Gordita Bold"/>
                <a:ea typeface="Gordita Bold"/>
                <a:cs typeface="Gordita Bold"/>
                <a:sym typeface="Gordita Bold"/>
              </a:rPr>
              <a:t>Department of Psychiatry &amp; Behavioral Sciences, Duke School of Medicine</a:t>
            </a:r>
          </a:p>
          <a:p>
            <a:pPr marL="423791"/>
            <a:endParaRPr lang="en-US" sz="2000" b="1" spc="179" dirty="0">
              <a:solidFill>
                <a:srgbClr val="0D1859"/>
              </a:solidFill>
              <a:latin typeface="Gordita Bold"/>
              <a:ea typeface="Gordita Bold"/>
              <a:cs typeface="Gordita Bold"/>
              <a:sym typeface="Gordita Bold"/>
            </a:endParaRPr>
          </a:p>
          <a:p>
            <a:pPr marL="423791"/>
            <a:r>
              <a:rPr lang="en-US" sz="2000" b="1" spc="179" baseline="30000" dirty="0">
                <a:solidFill>
                  <a:srgbClr val="0D1859"/>
                </a:solidFill>
                <a:latin typeface="Gordita Bold"/>
                <a:ea typeface="Gordita Bold"/>
                <a:cs typeface="Gordita Bold"/>
                <a:sym typeface="Gordita Bold"/>
              </a:rPr>
              <a:t>c </a:t>
            </a:r>
            <a:r>
              <a:rPr lang="en-US" sz="2000" b="1" spc="179" dirty="0">
                <a:solidFill>
                  <a:srgbClr val="0D1859"/>
                </a:solidFill>
                <a:latin typeface="Gordita Bold"/>
                <a:ea typeface="Gordita Bold"/>
                <a:cs typeface="Gordita Bold"/>
                <a:sym typeface="Gordita Bold"/>
              </a:rPr>
              <a:t>Department of Psychiatry, Indiana University School of Medicine; Stark Neuroscience Research Institute</a:t>
            </a:r>
          </a:p>
          <a:p>
            <a:pPr marL="423791"/>
            <a:endParaRPr lang="en-US" sz="2000" b="1" spc="179" dirty="0">
              <a:solidFill>
                <a:srgbClr val="0D1859"/>
              </a:solidFill>
              <a:latin typeface="Gordita Bold"/>
              <a:ea typeface="Gordita Bold"/>
              <a:cs typeface="Gordita Bold"/>
              <a:sym typeface="Gordita Bold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21FB7F-9AEC-CF48-979B-8FE7BFD91890}"/>
              </a:ext>
            </a:extLst>
          </p:cNvPr>
          <p:cNvSpPr/>
          <p:nvPr/>
        </p:nvSpPr>
        <p:spPr>
          <a:xfrm>
            <a:off x="436337" y="8200621"/>
            <a:ext cx="41189725" cy="30946679"/>
          </a:xfrm>
          <a:prstGeom prst="rect">
            <a:avLst/>
          </a:prstGeom>
          <a:noFill/>
          <a:ln w="76200">
            <a:solidFill>
              <a:srgbClr val="0D18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D490C6-A22D-66EB-4245-9711EEB92C85}"/>
              </a:ext>
            </a:extLst>
          </p:cNvPr>
          <p:cNvSpPr txBox="1"/>
          <p:nvPr/>
        </p:nvSpPr>
        <p:spPr>
          <a:xfrm>
            <a:off x="12111948" y="30137138"/>
            <a:ext cx="13346295" cy="880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700" lvl="1">
              <a:lnSpc>
                <a:spcPts val="5749"/>
              </a:lnSpc>
            </a:pPr>
            <a:endParaRPr lang="en-US" sz="4400" dirty="0">
              <a:solidFill>
                <a:srgbClr val="0D1859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 marL="320700" lvl="1">
              <a:lnSpc>
                <a:spcPts val="5749"/>
              </a:lnSpc>
            </a:pPr>
            <a:r>
              <a:rPr lang="en-US" sz="4400" b="1" dirty="0">
                <a:solidFill>
                  <a:srgbClr val="0D1859"/>
                </a:solidFill>
                <a:latin typeface="Gordita Bold" panose="020B0604020202020204" charset="0"/>
                <a:ea typeface="Gordita"/>
                <a:cs typeface="Gordita Bold" panose="020B0604020202020204" charset="0"/>
                <a:sym typeface="Gordita"/>
              </a:rPr>
              <a:t>Statistical Analyses:</a:t>
            </a:r>
          </a:p>
          <a:p>
            <a:pPr marL="1185651" lvl="2" indent="-320700">
              <a:lnSpc>
                <a:spcPts val="5749"/>
              </a:lnSpc>
              <a:buFont typeface="Arial"/>
              <a:buChar char="•"/>
            </a:pPr>
            <a:r>
              <a:rPr lang="en-US" sz="4000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Chi-square and independent samples t-tests were used to examine </a:t>
            </a:r>
            <a:r>
              <a:rPr lang="en-US" sz="4000" b="1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sociodemographic differences based on fear learning status. </a:t>
            </a:r>
            <a:endParaRPr lang="en-US" sz="4000" b="1" dirty="0">
              <a:solidFill>
                <a:srgbClr val="0D1859"/>
              </a:solidFill>
              <a:latin typeface="Gordita"/>
              <a:ea typeface="Gordita Bold"/>
              <a:cs typeface="Gordita"/>
              <a:sym typeface="Gordita"/>
            </a:endParaRPr>
          </a:p>
          <a:p>
            <a:pPr marL="1185651" lvl="2" indent="-320700">
              <a:lnSpc>
                <a:spcPts val="5749"/>
              </a:lnSpc>
              <a:buFont typeface="Arial"/>
              <a:buChar char="•"/>
            </a:pPr>
            <a:r>
              <a:rPr lang="en-US" sz="4000" dirty="0">
                <a:solidFill>
                  <a:srgbClr val="0D1859"/>
                </a:solidFill>
                <a:latin typeface="Gordita"/>
                <a:ea typeface="Gordita Bold"/>
                <a:cs typeface="Gordita"/>
                <a:sym typeface="Gordita"/>
              </a:rPr>
              <a:t>An independent samples t-test was used to test </a:t>
            </a:r>
            <a:r>
              <a:rPr lang="en-US" sz="4000" b="1" dirty="0">
                <a:solidFill>
                  <a:srgbClr val="0D1859"/>
                </a:solidFill>
                <a:latin typeface="Gordita"/>
                <a:ea typeface="Gordita Bold"/>
                <a:cs typeface="Gordita"/>
                <a:sym typeface="Gordita"/>
              </a:rPr>
              <a:t>differences in SCR to conditioned fear cues between fear vs. non-fear learners.</a:t>
            </a:r>
            <a:endParaRPr lang="en-US" sz="4000" dirty="0">
              <a:solidFill>
                <a:srgbClr val="0D1859"/>
              </a:solidFill>
              <a:latin typeface="Gordita"/>
              <a:ea typeface="Gordita Bold"/>
              <a:cs typeface="Gordita"/>
              <a:sym typeface="Gordita"/>
            </a:endParaRPr>
          </a:p>
          <a:p>
            <a:pPr marL="1185651" lvl="2" indent="-320700">
              <a:lnSpc>
                <a:spcPts val="5749"/>
              </a:lnSpc>
              <a:buFont typeface="Arial"/>
              <a:buChar char="•"/>
            </a:pPr>
            <a:r>
              <a:rPr lang="en-US" sz="4000" dirty="0">
                <a:solidFill>
                  <a:srgbClr val="0D1859"/>
                </a:solidFill>
                <a:latin typeface="Gordita"/>
                <a:ea typeface="Gordita Bold"/>
                <a:cs typeface="Gordita"/>
                <a:sym typeface="Gordita"/>
              </a:rPr>
              <a:t>A </a:t>
            </a:r>
            <a:r>
              <a:rPr lang="en-US" sz="4000" b="1" dirty="0">
                <a:solidFill>
                  <a:srgbClr val="0D1859"/>
                </a:solidFill>
                <a:latin typeface="Gordita"/>
                <a:ea typeface="Gordita Bold"/>
                <a:cs typeface="Gordita"/>
                <a:sym typeface="Gordita"/>
              </a:rPr>
              <a:t>moderated linear regression</a:t>
            </a:r>
            <a:r>
              <a:rPr lang="en-US" sz="4000" dirty="0">
                <a:solidFill>
                  <a:srgbClr val="0D1859"/>
                </a:solidFill>
                <a:latin typeface="Gordita"/>
                <a:ea typeface="Gordita Bold"/>
                <a:cs typeface="Gordita"/>
                <a:sym typeface="Gordita"/>
              </a:rPr>
              <a:t> tested whether fear learning status moderated the relationship between significant sociodemographic predictors and SCR to conditioned fear cues.</a:t>
            </a:r>
            <a:endParaRPr lang="en-US" sz="4000" b="1" dirty="0">
              <a:solidFill>
                <a:srgbClr val="0D1859"/>
              </a:solidFill>
              <a:latin typeface="Gordita Bold"/>
              <a:ea typeface="Gordita Bold"/>
              <a:cs typeface="Gordita Bold"/>
              <a:sym typeface="Gordita Bold"/>
            </a:endParaRPr>
          </a:p>
        </p:txBody>
      </p:sp>
      <p:sp>
        <p:nvSpPr>
          <p:cNvPr id="47" name="AutoShape 15">
            <a:extLst>
              <a:ext uri="{FF2B5EF4-FFF2-40B4-BE49-F238E27FC236}">
                <a16:creationId xmlns:a16="http://schemas.microsoft.com/office/drawing/2014/main" id="{35BFAEAE-9D68-003E-D294-6B7BD5F897D2}"/>
              </a:ext>
            </a:extLst>
          </p:cNvPr>
          <p:cNvSpPr/>
          <p:nvPr/>
        </p:nvSpPr>
        <p:spPr>
          <a:xfrm>
            <a:off x="25675226" y="8990765"/>
            <a:ext cx="239621" cy="29502372"/>
          </a:xfrm>
          <a:prstGeom prst="line">
            <a:avLst/>
          </a:prstGeom>
          <a:ln w="38100" cap="flat">
            <a:solidFill>
              <a:srgbClr val="0D18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76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1D4E76-0E4E-E003-60DD-C79D757C32CD}"/>
              </a:ext>
            </a:extLst>
          </p:cNvPr>
          <p:cNvSpPr txBox="1"/>
          <p:nvPr/>
        </p:nvSpPr>
        <p:spPr>
          <a:xfrm>
            <a:off x="12052833" y="27622796"/>
            <a:ext cx="13265329" cy="2969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1400" lvl="1" indent="-320700">
              <a:lnSpc>
                <a:spcPts val="5749"/>
              </a:lnSpc>
              <a:buFont typeface="Arial"/>
              <a:buChar char="•"/>
            </a:pPr>
            <a:r>
              <a:rPr lang="en-US" sz="4400" b="1" dirty="0">
                <a:solidFill>
                  <a:srgbClr val="0D1859"/>
                </a:solidFill>
                <a:latin typeface="Gordita Bold"/>
                <a:ea typeface="Gordita Bold"/>
                <a:cs typeface="Gordita Bold"/>
                <a:sym typeface="Gordita Bold"/>
              </a:rPr>
              <a:t>Skin conductance responses (SCRs) </a:t>
            </a:r>
            <a:r>
              <a:rPr lang="en-US" sz="4400" dirty="0">
                <a:solidFill>
                  <a:srgbClr val="0D1859"/>
                </a:solidFill>
                <a:latin typeface="Gordita"/>
                <a:ea typeface="Gordita"/>
                <a:cs typeface="Gordita"/>
                <a:sym typeface="Gordita"/>
              </a:rPr>
              <a:t>were recorded as a measure of physiological arousal to the CS (&gt; 0.03 µS 1-3 seconds after CS onset)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942CBA4-DF75-D503-BA47-A163B45C6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38361" y="13987264"/>
            <a:ext cx="5856864" cy="3450876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3085B1C-07C8-63C5-8983-EF151869D09D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30356000" y="11920886"/>
            <a:ext cx="4664488" cy="911970"/>
          </a:xfrm>
          <a:prstGeom prst="straightConnector1">
            <a:avLst/>
          </a:prstGeom>
          <a:ln w="76200">
            <a:solidFill>
              <a:srgbClr val="ED4B4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EC415D2-EC73-DE6E-ED8C-344B71FB86D7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29827108" y="14845029"/>
            <a:ext cx="5411253" cy="867673"/>
          </a:xfrm>
          <a:prstGeom prst="straightConnector1">
            <a:avLst/>
          </a:prstGeom>
          <a:ln w="76200">
            <a:solidFill>
              <a:srgbClr val="ED4B4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84A1AE0E-AC4F-802F-F0B8-D5C72CA57D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14059" y="22013818"/>
            <a:ext cx="8115300" cy="4781550"/>
          </a:xfrm>
          <a:prstGeom prst="rect">
            <a:avLst/>
          </a:prstGeom>
        </p:spPr>
      </p:pic>
      <p:sp>
        <p:nvSpPr>
          <p:cNvPr id="61" name="TextBox 37">
            <a:extLst>
              <a:ext uri="{FF2B5EF4-FFF2-40B4-BE49-F238E27FC236}">
                <a16:creationId xmlns:a16="http://schemas.microsoft.com/office/drawing/2014/main" id="{8DD09139-193C-1E4C-66F0-A004ED7E5F91}"/>
              </a:ext>
            </a:extLst>
          </p:cNvPr>
          <p:cNvSpPr txBox="1"/>
          <p:nvPr/>
        </p:nvSpPr>
        <p:spPr>
          <a:xfrm>
            <a:off x="26186009" y="27004953"/>
            <a:ext cx="14989835" cy="4781551"/>
          </a:xfrm>
          <a:prstGeom prst="rect">
            <a:avLst/>
          </a:prstGeom>
          <a:solidFill>
            <a:srgbClr val="49576E"/>
          </a:solidFill>
        </p:spPr>
        <p:txBody>
          <a:bodyPr lIns="36513" tIns="36513" rIns="36513" bIns="36513" rtlCol="0" anchor="ctr"/>
          <a:lstStyle/>
          <a:p>
            <a:pPr algn="ctr">
              <a:lnSpc>
                <a:spcPts val="6439"/>
              </a:lnSpc>
            </a:pPr>
            <a:r>
              <a:rPr lang="en-US" sz="4599" b="1" dirty="0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Being a non-fear learner was associated with reduced SCR to conditioned fear CS (</a:t>
            </a:r>
            <a:r>
              <a:rPr lang="en-US" sz="4599" b="1" i="1" dirty="0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p</a:t>
            </a:r>
            <a:r>
              <a:rPr lang="en-US" sz="4599" b="1" dirty="0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 = 0.023) but fear learning status did not moderate the relationship between race and SCR to conditioned fear cues (</a:t>
            </a:r>
            <a:r>
              <a:rPr lang="en-US" sz="4599" b="1" i="1" dirty="0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p</a:t>
            </a:r>
            <a:r>
              <a:rPr lang="en-US" sz="4599" b="1" dirty="0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 = .16).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882D03A-3354-3EA5-B3C0-B40A419EE4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31571"/>
          <a:stretch/>
        </p:blipFill>
        <p:spPr>
          <a:xfrm>
            <a:off x="25906574" y="11593352"/>
            <a:ext cx="6648781" cy="5729539"/>
          </a:xfrm>
          <a:prstGeom prst="rect">
            <a:avLst/>
          </a:prstGeom>
        </p:spPr>
      </p:pic>
      <p:sp>
        <p:nvSpPr>
          <p:cNvPr id="66" name="TextBox 41">
            <a:extLst>
              <a:ext uri="{FF2B5EF4-FFF2-40B4-BE49-F238E27FC236}">
                <a16:creationId xmlns:a16="http://schemas.microsoft.com/office/drawing/2014/main" id="{FBA44B20-ADAA-F09B-D932-1DCF58EA72C1}"/>
              </a:ext>
            </a:extLst>
          </p:cNvPr>
          <p:cNvSpPr txBox="1"/>
          <p:nvPr/>
        </p:nvSpPr>
        <p:spPr>
          <a:xfrm>
            <a:off x="26636740" y="22155075"/>
            <a:ext cx="2468475" cy="518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85"/>
              </a:lnSpc>
              <a:spcBef>
                <a:spcPct val="0"/>
              </a:spcBef>
            </a:pPr>
            <a:r>
              <a:rPr lang="en-US" sz="2989" b="1" spc="134" dirty="0">
                <a:solidFill>
                  <a:srgbClr val="0D1859"/>
                </a:solidFill>
                <a:latin typeface="Nunito Bold"/>
                <a:ea typeface="Nunito Bold"/>
                <a:cs typeface="Nunito Bold"/>
                <a:sym typeface="Nunito Bold"/>
              </a:rPr>
              <a:t>FIGURE 3</a:t>
            </a:r>
          </a:p>
        </p:txBody>
      </p:sp>
      <p:sp>
        <p:nvSpPr>
          <p:cNvPr id="67" name="TextBox 28">
            <a:extLst>
              <a:ext uri="{FF2B5EF4-FFF2-40B4-BE49-F238E27FC236}">
                <a16:creationId xmlns:a16="http://schemas.microsoft.com/office/drawing/2014/main" id="{9171DACB-58B6-2767-55A8-ECF44DF88ACB}"/>
              </a:ext>
            </a:extLst>
          </p:cNvPr>
          <p:cNvSpPr txBox="1"/>
          <p:nvPr/>
        </p:nvSpPr>
        <p:spPr>
          <a:xfrm>
            <a:off x="2991067" y="32657781"/>
            <a:ext cx="6599835" cy="903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13"/>
              </a:lnSpc>
            </a:pPr>
            <a:r>
              <a:rPr lang="en-US" sz="5914" b="1" spc="241" dirty="0">
                <a:solidFill>
                  <a:srgbClr val="F1AD13"/>
                </a:solidFill>
                <a:latin typeface="Gordita Bold"/>
                <a:ea typeface="Gordita Bold"/>
                <a:cs typeface="Gordita Bold"/>
                <a:sym typeface="Gordita Bold"/>
              </a:rPr>
              <a:t>REFERENCES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0F31EB7-077E-4501-A7D9-3925C54F7A1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2577" t="11393" b="80196"/>
          <a:stretch/>
        </p:blipFill>
        <p:spPr>
          <a:xfrm>
            <a:off x="31464673" y="16639691"/>
            <a:ext cx="3457555" cy="6253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1F2EA-FC85-197C-69C3-170384C5BA1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2577" t="5092" b="88958"/>
          <a:stretch/>
        </p:blipFill>
        <p:spPr>
          <a:xfrm>
            <a:off x="30525110" y="11175494"/>
            <a:ext cx="3457553" cy="442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A7E3E2-409E-7221-CFE6-2127ADDE7F03}"/>
              </a:ext>
            </a:extLst>
          </p:cNvPr>
          <p:cNvSpPr txBox="1"/>
          <p:nvPr/>
        </p:nvSpPr>
        <p:spPr>
          <a:xfrm>
            <a:off x="584748" y="33705059"/>
            <a:ext cx="11263054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50" b="0" i="0" u="none" strike="noStrike" dirty="0" err="1">
                <a:solidFill>
                  <a:srgbClr val="0D1859"/>
                </a:solidFill>
                <a:effectLst/>
              </a:rPr>
              <a:t>Baeuchl</a:t>
            </a:r>
            <a:r>
              <a:rPr lang="en-US" sz="2550" b="0" i="0" u="none" strike="noStrike" dirty="0">
                <a:solidFill>
                  <a:srgbClr val="0D1859"/>
                </a:solidFill>
                <a:effectLst/>
              </a:rPr>
              <a:t>, C., </a:t>
            </a:r>
            <a:r>
              <a:rPr lang="en-US" sz="2550" b="0" i="0" u="none" strike="noStrike" dirty="0" err="1">
                <a:solidFill>
                  <a:srgbClr val="0D1859"/>
                </a:solidFill>
                <a:effectLst/>
              </a:rPr>
              <a:t>Hoppstädter</a:t>
            </a:r>
            <a:r>
              <a:rPr lang="en-US" sz="2550" b="0" i="0" u="none" strike="noStrike" dirty="0">
                <a:solidFill>
                  <a:srgbClr val="0D1859"/>
                </a:solidFill>
                <a:effectLst/>
              </a:rPr>
              <a:t>, M., Meyer, P., &amp; Flor, H. (2018). Contingency awareness as a prerequisite for differential contextual fear conditioning. </a:t>
            </a:r>
            <a:r>
              <a:rPr lang="en-US" sz="2550" b="0" i="1" u="none" strike="noStrike" dirty="0">
                <a:solidFill>
                  <a:srgbClr val="0D1859"/>
                </a:solidFill>
                <a:effectLst/>
              </a:rPr>
              <a:t>Cognitive Affective &amp; Behavioral Neuroscience</a:t>
            </a:r>
            <a:r>
              <a:rPr lang="en-US" sz="2550" b="0" i="0" u="none" strike="noStrike" dirty="0">
                <a:solidFill>
                  <a:srgbClr val="0D1859"/>
                </a:solidFill>
                <a:effectLst/>
              </a:rPr>
              <a:t>, </a:t>
            </a:r>
            <a:r>
              <a:rPr lang="en-US" sz="2550" b="0" i="1" u="none" strike="noStrike" dirty="0">
                <a:solidFill>
                  <a:srgbClr val="0D1859"/>
                </a:solidFill>
                <a:effectLst/>
              </a:rPr>
              <a:t>19</a:t>
            </a:r>
            <a:r>
              <a:rPr lang="en-US" sz="2550" b="0" i="0" u="none" strike="noStrike" dirty="0">
                <a:solidFill>
                  <a:srgbClr val="0D1859"/>
                </a:solidFill>
                <a:effectLst/>
              </a:rPr>
              <a:t>(4), 811–828.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50" b="0" i="0" dirty="0">
                <a:solidFill>
                  <a:srgbClr val="0D1859"/>
                </a:solidFill>
                <a:effectLst/>
              </a:rPr>
              <a:t>Fitzgerald, J. M., Webb, E. K., &amp; Sangha, S. (2023). Psychological and physiological correlates of stimulus discrimination </a:t>
            </a:r>
            <a:r>
              <a:rPr lang="en-US" sz="2550" dirty="0">
                <a:solidFill>
                  <a:srgbClr val="0D1859"/>
                </a:solidFill>
              </a:rPr>
              <a:t>in adults. </a:t>
            </a:r>
            <a:r>
              <a:rPr lang="en-US" sz="2550" i="1" dirty="0">
                <a:solidFill>
                  <a:srgbClr val="0D1859"/>
                </a:solidFill>
              </a:rPr>
              <a:t>Psychophysiology</a:t>
            </a:r>
            <a:r>
              <a:rPr lang="en-US" sz="2550" dirty="0">
                <a:solidFill>
                  <a:srgbClr val="0D1859"/>
                </a:solidFill>
              </a:rPr>
              <a:t>, 60(10). </a:t>
            </a:r>
            <a:endParaRPr lang="en-US" sz="2550" b="0" i="0" dirty="0">
              <a:solidFill>
                <a:srgbClr val="0D1859"/>
              </a:solidFill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50" b="0" i="0" u="none" strike="noStrike" dirty="0" err="1">
                <a:solidFill>
                  <a:srgbClr val="0D1859"/>
                </a:solidFill>
                <a:effectLst/>
              </a:rPr>
              <a:t>Kredlow</a:t>
            </a:r>
            <a:r>
              <a:rPr lang="en-US" sz="2550" b="0" i="0" u="none" strike="noStrike" dirty="0">
                <a:solidFill>
                  <a:srgbClr val="0D1859"/>
                </a:solidFill>
                <a:effectLst/>
              </a:rPr>
              <a:t>, M. A., Orr, S. P., &amp; Otto, M. W. (2018). Who is studied in de novo fear conditioning paradigms? An examination of demographic and stimulus characteristics predicting fear learning. International Journal of Psychophysiology, 130, 21–28.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50" b="0" i="0" u="none" strike="noStrike" dirty="0">
                <a:solidFill>
                  <a:srgbClr val="0D1859"/>
                </a:solidFill>
                <a:effectLst/>
              </a:rPr>
              <a:t>Harnett, N.G., Wheelock M.,D., Wood, K.H., Goodman, A.M., Mrug, S., Elliot, M., Schuster M., Tortolero S., Knight, D.C. (2019). Negative life experiences contribute to racial differences in the neural response to threat. </a:t>
            </a:r>
            <a:r>
              <a:rPr lang="en-US" sz="2550" b="0" i="1" u="none" strike="noStrike" dirty="0">
                <a:solidFill>
                  <a:srgbClr val="0D1859"/>
                </a:solidFill>
                <a:effectLst/>
              </a:rPr>
              <a:t>Neuroimage</a:t>
            </a:r>
            <a:r>
              <a:rPr lang="en-US" sz="2550" b="0" i="0" u="none" strike="noStrike" dirty="0">
                <a:solidFill>
                  <a:srgbClr val="0D1859"/>
                </a:solidFill>
                <a:effectLst/>
              </a:rPr>
              <a:t>, 202, 116086</a:t>
            </a:r>
            <a:br>
              <a:rPr lang="en-US" sz="2550" dirty="0">
                <a:solidFill>
                  <a:srgbClr val="0D1859"/>
                </a:solidFill>
              </a:rPr>
            </a:br>
            <a:br>
              <a:rPr lang="en-US" sz="2550" dirty="0">
                <a:solidFill>
                  <a:srgbClr val="0D1859"/>
                </a:solidFill>
              </a:rPr>
            </a:br>
            <a:endParaRPr lang="en-US" sz="2550" b="0" i="0" dirty="0">
              <a:solidFill>
                <a:srgbClr val="0D1859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550" b="0" i="0" u="sng" strike="noStrike" dirty="0">
              <a:solidFill>
                <a:srgbClr val="0D1859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550" b="0" i="0" u="sng" strike="noStrike" dirty="0">
              <a:solidFill>
                <a:srgbClr val="0D1859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550" dirty="0">
              <a:solidFill>
                <a:srgbClr val="0D18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be32f68-c72d-420d-b5bd-750c63a268e4}" enabled="0" method="" siteId="{abe32f68-c72d-420d-b5bd-750c63a268e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695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Gordita Bold</vt:lpstr>
      <vt:lpstr>Times New Roman</vt:lpstr>
      <vt:lpstr>Gordita </vt:lpstr>
      <vt:lpstr>Gordita</vt:lpstr>
      <vt:lpstr>Calibri</vt:lpstr>
      <vt:lpstr>Nunito Bold</vt:lpstr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Childhood Trauma and Physiological Response to Conditioned Fear and Unconditioned Threat</dc:title>
  <dc:creator>Fitzgerald, Jacklynn</dc:creator>
  <cp:lastModifiedBy>TANYA L MURRAY</cp:lastModifiedBy>
  <cp:revision>6</cp:revision>
  <dcterms:created xsi:type="dcterms:W3CDTF">2006-08-16T00:00:00Z</dcterms:created>
  <dcterms:modified xsi:type="dcterms:W3CDTF">2025-04-14T16:07:53Z</dcterms:modified>
  <dc:identifier>DAGjTsLamhg</dc:identifier>
</cp:coreProperties>
</file>