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85" r:id="rId2"/>
  </p:sldIdLst>
  <p:sldSz cx="38404800" cy="3840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 userDrawn="1">
          <p15:clr>
            <a:srgbClr val="A4A3A4"/>
          </p15:clr>
        </p15:guide>
        <p15:guide id="2" pos="12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FE269"/>
    <a:srgbClr val="B4E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6323" autoAdjust="0"/>
  </p:normalViewPr>
  <p:slideViewPr>
    <p:cSldViewPr snapToGrid="0">
      <p:cViewPr varScale="1">
        <p:scale>
          <a:sx n="20" d="100"/>
          <a:sy n="20" d="100"/>
        </p:scale>
        <p:origin x="2436" y="42"/>
      </p:cViewPr>
      <p:guideLst>
        <p:guide orient="horz" pos="12096"/>
        <p:guide pos="12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5C0BC-7342-4BA5-8981-3C597F6FF198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C0970-89C6-41E7-A95A-4B4E0110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8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C0970-89C6-41E7-A95A-4B4E011078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9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6285233"/>
            <a:ext cx="32644080" cy="13370560"/>
          </a:xfrm>
          <a:prstGeom prst="rect">
            <a:avLst/>
          </a:prstGeo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0171413"/>
            <a:ext cx="28803600" cy="9272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4033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6B3980B2-43D5-4CB4-9F64-5F3675CEDFC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21590" y="35595568"/>
            <a:ext cx="12961620" cy="204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12339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46118BB8-9126-427F-81D0-4EDEC4070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6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330" y="2044708"/>
            <a:ext cx="33124140" cy="74231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0" y="10223500"/>
            <a:ext cx="33124140" cy="243674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4033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6B3980B2-43D5-4CB4-9F64-5F3675CEDFC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21590" y="35595568"/>
            <a:ext cx="12961620" cy="204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12339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46118BB8-9126-427F-81D0-4EDEC4070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4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2044700"/>
            <a:ext cx="8281035" cy="3254629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2044700"/>
            <a:ext cx="24363045" cy="325462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4033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6B3980B2-43D5-4CB4-9F64-5F3675CEDFC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21590" y="35595568"/>
            <a:ext cx="12961620" cy="204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12339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46118BB8-9126-427F-81D0-4EDEC4070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4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330" y="2044708"/>
            <a:ext cx="33124140" cy="74231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330" y="10223500"/>
            <a:ext cx="33124140" cy="24367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4033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6B3980B2-43D5-4CB4-9F64-5F3675CEDFC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21590" y="35595568"/>
            <a:ext cx="12961620" cy="204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12339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46118BB8-9126-427F-81D0-4EDEC4070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2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9574541"/>
            <a:ext cx="33124140" cy="15975327"/>
          </a:xfrm>
          <a:prstGeom prst="rect">
            <a:avLst/>
          </a:prstGeo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5701001"/>
            <a:ext cx="33124140" cy="8401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4033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6B3980B2-43D5-4CB4-9F64-5F3675CEDFC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21590" y="35595568"/>
            <a:ext cx="12961620" cy="204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12339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46118BB8-9126-427F-81D0-4EDEC4070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4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330" y="2044708"/>
            <a:ext cx="33124140" cy="74231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10223500"/>
            <a:ext cx="16322040" cy="24367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10223500"/>
            <a:ext cx="16322040" cy="24367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4033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6B3980B2-43D5-4CB4-9F64-5F3675CEDFC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21590" y="35595568"/>
            <a:ext cx="12961620" cy="204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12339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46118BB8-9126-427F-81D0-4EDEC4070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6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044708"/>
            <a:ext cx="33124140" cy="74231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9414513"/>
            <a:ext cx="16247028" cy="46139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4028420"/>
            <a:ext cx="16247028" cy="20633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9414513"/>
            <a:ext cx="16327042" cy="46139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4028420"/>
            <a:ext cx="16327042" cy="20633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4033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6B3980B2-43D5-4CB4-9F64-5F3675CEDFC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721590" y="35595568"/>
            <a:ext cx="12961620" cy="204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712339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46118BB8-9126-427F-81D0-4EDEC4070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6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330" y="2044708"/>
            <a:ext cx="33124140" cy="74231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4033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6B3980B2-43D5-4CB4-9F64-5F3675CEDFC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721590" y="35595568"/>
            <a:ext cx="12961620" cy="204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712339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46118BB8-9126-427F-81D0-4EDEC4070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4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4033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6B3980B2-43D5-4CB4-9F64-5F3675CEDFC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721590" y="35595568"/>
            <a:ext cx="12961620" cy="204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12339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46118BB8-9126-427F-81D0-4EDEC4070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5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560320"/>
            <a:ext cx="12386548" cy="8961120"/>
          </a:xfrm>
          <a:prstGeom prst="rect">
            <a:avLst/>
          </a:prstGeo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5529588"/>
            <a:ext cx="19442430" cy="27292300"/>
          </a:xfrm>
          <a:prstGeom prst="rect">
            <a:avLst/>
          </a:prstGeo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1521440"/>
            <a:ext cx="12386548" cy="21344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4033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6B3980B2-43D5-4CB4-9F64-5F3675CEDFC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21590" y="35595568"/>
            <a:ext cx="12961620" cy="204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12339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46118BB8-9126-427F-81D0-4EDEC4070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8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560320"/>
            <a:ext cx="12386548" cy="8961120"/>
          </a:xfrm>
          <a:prstGeom prst="rect">
            <a:avLst/>
          </a:prstGeo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5529588"/>
            <a:ext cx="19442430" cy="272923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1521440"/>
            <a:ext cx="12386548" cy="21344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4033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6B3980B2-43D5-4CB4-9F64-5F3675CEDFC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21590" y="35595568"/>
            <a:ext cx="12961620" cy="2044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123390" y="35595568"/>
            <a:ext cx="8641080" cy="2044700"/>
          </a:xfrm>
          <a:prstGeom prst="rect">
            <a:avLst/>
          </a:prstGeom>
        </p:spPr>
        <p:txBody>
          <a:bodyPr/>
          <a:lstStyle/>
          <a:p>
            <a:fld id="{46118BB8-9126-427F-81D0-4EDEC4070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0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07CD72-EFFA-4C0B-B020-498D98F1C28E}"/>
              </a:ext>
            </a:extLst>
          </p:cNvPr>
          <p:cNvSpPr/>
          <p:nvPr userDrawn="1"/>
        </p:nvSpPr>
        <p:spPr>
          <a:xfrm>
            <a:off x="0" y="5304158"/>
            <a:ext cx="38404800" cy="588641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F995D-B5D8-440B-8DE8-2EE16D15BA88}"/>
              </a:ext>
            </a:extLst>
          </p:cNvPr>
          <p:cNvSpPr/>
          <p:nvPr userDrawn="1"/>
        </p:nvSpPr>
        <p:spPr>
          <a:xfrm>
            <a:off x="0" y="0"/>
            <a:ext cx="38404800" cy="53041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32F99-C096-46BE-9767-AE6FB2EA8DF0}"/>
              </a:ext>
            </a:extLst>
          </p:cNvPr>
          <p:cNvSpPr/>
          <p:nvPr userDrawn="1"/>
        </p:nvSpPr>
        <p:spPr>
          <a:xfrm>
            <a:off x="0" y="37837503"/>
            <a:ext cx="38404800" cy="588641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9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74292B2B-78EE-17C2-AD5E-31BDAEFA0521}"/>
              </a:ext>
            </a:extLst>
          </p:cNvPr>
          <p:cNvSpPr txBox="1"/>
          <p:nvPr/>
        </p:nvSpPr>
        <p:spPr>
          <a:xfrm>
            <a:off x="-32657" y="4909206"/>
            <a:ext cx="38437457" cy="33087861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EA1B2-9E8C-4EB6-8AC4-A5F5F0095DC0}"/>
              </a:ext>
            </a:extLst>
          </p:cNvPr>
          <p:cNvSpPr txBox="1"/>
          <p:nvPr/>
        </p:nvSpPr>
        <p:spPr>
          <a:xfrm>
            <a:off x="640333" y="787811"/>
            <a:ext cx="37364273" cy="2198858"/>
          </a:xfrm>
          <a:prstGeom prst="rect">
            <a:avLst/>
          </a:prstGeom>
          <a:noFill/>
        </p:spPr>
        <p:txBody>
          <a:bodyPr wrap="square" lIns="43991" tIns="21996" rIns="43991" bIns="21996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Cognitive Reappraisal may be a Modifiable Target to Improve Vascular Function in Young Adults with Adverse Childhood Experiences: A Cross-Sectional</a:t>
            </a: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</a:t>
            </a: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Pilot Study</a:t>
            </a:r>
            <a:endParaRPr 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0CB344-456D-416D-96AE-6C275EDB33B5}"/>
              </a:ext>
            </a:extLst>
          </p:cNvPr>
          <p:cNvSpPr/>
          <p:nvPr/>
        </p:nvSpPr>
        <p:spPr>
          <a:xfrm>
            <a:off x="0" y="3196993"/>
            <a:ext cx="38360414" cy="715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D00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Laura E. Schwager</a:t>
            </a:r>
            <a:r>
              <a:rPr lang="en-US" sz="4000" b="1" baseline="30000" dirty="0">
                <a:solidFill>
                  <a:srgbClr val="FFCD00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rgbClr val="FFCD00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, Emily B.K. Thomas</a:t>
            </a:r>
            <a:r>
              <a:rPr lang="en-US" sz="4000" b="1" baseline="30000" dirty="0">
                <a:solidFill>
                  <a:srgbClr val="FFCD00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CD00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, Kylee S. West</a:t>
            </a:r>
            <a:r>
              <a:rPr lang="en-US" sz="4000" b="1" baseline="30000" dirty="0">
                <a:solidFill>
                  <a:srgbClr val="FFCD00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rgbClr val="FFCD00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, Thomas W. Hart</a:t>
            </a:r>
            <a:r>
              <a:rPr lang="en-US" sz="4000" b="1" baseline="30000" dirty="0">
                <a:solidFill>
                  <a:srgbClr val="FFCD00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rgbClr val="FFCD00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, Nathaniel D.M. Jenkins</a:t>
            </a:r>
            <a:r>
              <a:rPr lang="en-US" sz="4000" b="1" baseline="30000" dirty="0">
                <a:solidFill>
                  <a:srgbClr val="FFCD00"/>
                </a:solidFill>
                <a:effectLst/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FFC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305DF-D105-3DFB-D61B-77BEE6D7CF63}"/>
              </a:ext>
            </a:extLst>
          </p:cNvPr>
          <p:cNvSpPr txBox="1"/>
          <p:nvPr/>
        </p:nvSpPr>
        <p:spPr>
          <a:xfrm>
            <a:off x="7234069" y="4004143"/>
            <a:ext cx="23947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¹University of Iowa Department of Health and Human Physiology;  </a:t>
            </a:r>
            <a:r>
              <a:rPr lang="en-US" sz="3000" baseline="30000" dirty="0">
                <a:solidFill>
                  <a:srgbClr val="FF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dirty="0">
                <a:solidFill>
                  <a:srgbClr val="FF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Iowa Department of Psychological and Brain Sciences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56B480-B35B-42F7-8699-653E45FBD71A}"/>
              </a:ext>
            </a:extLst>
          </p:cNvPr>
          <p:cNvSpPr/>
          <p:nvPr/>
        </p:nvSpPr>
        <p:spPr>
          <a:xfrm>
            <a:off x="33351538" y="3606697"/>
            <a:ext cx="4637112" cy="2213811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4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F064F-C7F0-1B4C-BAB0-7859D29C6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902" y="3960449"/>
            <a:ext cx="4023360" cy="1171446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0E4CC9E2-14C3-D609-CD37-8BC2059E73ED}"/>
              </a:ext>
            </a:extLst>
          </p:cNvPr>
          <p:cNvGrpSpPr/>
          <p:nvPr/>
        </p:nvGrpSpPr>
        <p:grpSpPr>
          <a:xfrm>
            <a:off x="339806" y="14506740"/>
            <a:ext cx="12413617" cy="23413113"/>
            <a:chOff x="238829" y="15551194"/>
            <a:chExt cx="12413617" cy="2067523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E300C6C-F8FE-2816-9FC2-B621DD48C58F}"/>
                </a:ext>
              </a:extLst>
            </p:cNvPr>
            <p:cNvSpPr/>
            <p:nvPr/>
          </p:nvSpPr>
          <p:spPr>
            <a:xfrm>
              <a:off x="238829" y="16336815"/>
              <a:ext cx="12413616" cy="19889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F24B40-5807-3F1E-B1E5-BFCF86AFABD5}"/>
                </a:ext>
              </a:extLst>
            </p:cNvPr>
            <p:cNvSpPr txBox="1"/>
            <p:nvPr/>
          </p:nvSpPr>
          <p:spPr>
            <a:xfrm>
              <a:off x="238829" y="15551194"/>
              <a:ext cx="12413617" cy="8435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100584" tIns="50292" rIns="100584" bIns="50292" rtlCol="0">
              <a:spAutoFit/>
            </a:bodyPr>
            <a:lstStyle/>
            <a:p>
              <a:pPr algn="ctr">
                <a:spcBef>
                  <a:spcPts val="1320"/>
                </a:spcBef>
              </a:pPr>
              <a:r>
                <a:rPr lang="en-US" sz="5400" b="1" dirty="0">
                  <a:solidFill>
                    <a:srgbClr val="FFC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0758BD-2405-9720-DD31-BE93FB5F1D5B}"/>
              </a:ext>
            </a:extLst>
          </p:cNvPr>
          <p:cNvGrpSpPr/>
          <p:nvPr/>
        </p:nvGrpSpPr>
        <p:grpSpPr>
          <a:xfrm>
            <a:off x="520263" y="15555685"/>
            <a:ext cx="12328498" cy="2725716"/>
            <a:chOff x="44475" y="16255783"/>
            <a:chExt cx="12308823" cy="258411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926542-5C1D-4F5B-B15D-9B3F5FBE9F19}"/>
                </a:ext>
              </a:extLst>
            </p:cNvPr>
            <p:cNvSpPr txBox="1"/>
            <p:nvPr/>
          </p:nvSpPr>
          <p:spPr>
            <a:xfrm>
              <a:off x="44475" y="16255783"/>
              <a:ext cx="11768828" cy="5835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latin typeface="Arial" panose="020B0604020202020204" pitchFamily="34" charset="0"/>
                  <a:cs typeface="Arial" panose="020B0604020202020204" pitchFamily="34" charset="0"/>
                </a:rPr>
                <a:t>In 24 healthy young adults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(Table 1), </a:t>
              </a:r>
              <a:r>
                <a:rPr lang="en-US" sz="3400" b="1" dirty="0">
                  <a:latin typeface="Arial" panose="020B0604020202020204" pitchFamily="34" charset="0"/>
                  <a:cs typeface="Arial" panose="020B0604020202020204" pitchFamily="34" charset="0"/>
                </a:rPr>
                <a:t>we measured: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A7A896-2A3B-3B40-5EF5-C62389AB063C}"/>
                </a:ext>
              </a:extLst>
            </p:cNvPr>
            <p:cNvSpPr txBox="1"/>
            <p:nvPr/>
          </p:nvSpPr>
          <p:spPr>
            <a:xfrm>
              <a:off x="87980" y="16884920"/>
              <a:ext cx="12265318" cy="1954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3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ACE exposure </a:t>
              </a:r>
              <a:r>
                <a:rPr lang="en-US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using the </a:t>
              </a:r>
              <a:r>
                <a:rPr lang="en-US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10-item ACE Questionnaire</a:t>
              </a:r>
              <a:br>
                <a:rPr lang="en-US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Scores range 0 – 10 │ Enrolled No ACE (0 ACEs) and High ACE (≥4 ACEs) individuals</a:t>
              </a:r>
              <a:b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3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Cognitive Reappraisal </a:t>
              </a:r>
              <a:r>
                <a:rPr lang="en-US" sz="23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using the </a:t>
              </a:r>
              <a:r>
                <a:rPr lang="en-US" sz="23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Emotional Regulation Questionnaire (ERQ-S) (Fig. 1)</a:t>
              </a:r>
              <a:br>
                <a:rPr lang="en-US" sz="2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Scores rang 6 – 42 │ Higher score = Greater capacity to use cognitive reappraisal as an emotional regulation strategy</a:t>
              </a:r>
            </a:p>
            <a:p>
              <a:r>
                <a: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300" b="1" dirty="0">
                  <a:latin typeface="Arial" panose="020B0604020202020204" pitchFamily="34" charset="0"/>
                  <a:cs typeface="Arial" panose="020B0604020202020204" pitchFamily="34" charset="0"/>
                </a:rPr>
                <a:t>Vascular endothelial function </a:t>
              </a:r>
              <a:r>
                <a:rPr lang="en-US" sz="2300" dirty="0">
                  <a:latin typeface="Arial" panose="020B0604020202020204" pitchFamily="34" charset="0"/>
                  <a:cs typeface="Arial" panose="020B0604020202020204" pitchFamily="34" charset="0"/>
                </a:rPr>
                <a:t>using the </a:t>
              </a:r>
              <a:r>
                <a:rPr lang="en-US" sz="2300" b="1" dirty="0">
                  <a:latin typeface="Arial" panose="020B0604020202020204" pitchFamily="34" charset="0"/>
                  <a:cs typeface="Arial" panose="020B0604020202020204" pitchFamily="34" charset="0"/>
                </a:rPr>
                <a:t>Flow-Mediated Dilation </a:t>
              </a:r>
              <a:r>
                <a:rPr lang="en-US" sz="2300" dirty="0">
                  <a:latin typeface="Arial" panose="020B0604020202020204" pitchFamily="34" charset="0"/>
                  <a:cs typeface="Arial" panose="020B0604020202020204" pitchFamily="34" charset="0"/>
                </a:rPr>
                <a:t>technique </a:t>
              </a:r>
              <a:r>
                <a:rPr lang="en-US" sz="2300" b="1" dirty="0">
                  <a:latin typeface="Arial" panose="020B0604020202020204" pitchFamily="34" charset="0"/>
                  <a:cs typeface="Arial" panose="020B0604020202020204" pitchFamily="34" charset="0"/>
                </a:rPr>
                <a:t>(Fig. 2 - 3</a:t>
              </a:r>
              <a:r>
                <a:rPr lang="en-US" sz="23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A20BDF1-D096-DC5D-B182-338178AE4C40}"/>
              </a:ext>
            </a:extLst>
          </p:cNvPr>
          <p:cNvGrpSpPr/>
          <p:nvPr/>
        </p:nvGrpSpPr>
        <p:grpSpPr>
          <a:xfrm>
            <a:off x="380999" y="5519968"/>
            <a:ext cx="12380116" cy="8643707"/>
            <a:chOff x="18599368" y="12592176"/>
            <a:chExt cx="12380116" cy="864370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C2597FD-13B3-4F6F-64DD-AFDB7D6E7C28}"/>
                </a:ext>
              </a:extLst>
            </p:cNvPr>
            <p:cNvGrpSpPr/>
            <p:nvPr/>
          </p:nvGrpSpPr>
          <p:grpSpPr>
            <a:xfrm>
              <a:off x="18599368" y="12592176"/>
              <a:ext cx="12380116" cy="8643707"/>
              <a:chOff x="323653" y="5835141"/>
              <a:chExt cx="12380116" cy="8643707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9D26926-4374-D875-9AD0-5A8809E16449}"/>
                  </a:ext>
                </a:extLst>
              </p:cNvPr>
              <p:cNvGrpSpPr/>
              <p:nvPr/>
            </p:nvGrpSpPr>
            <p:grpSpPr>
              <a:xfrm>
                <a:off x="325244" y="6562737"/>
                <a:ext cx="12378525" cy="7916111"/>
                <a:chOff x="13017762" y="6621717"/>
                <a:chExt cx="12278096" cy="7916111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664E87C-7924-D42E-71BB-211342150817}"/>
                    </a:ext>
                  </a:extLst>
                </p:cNvPr>
                <p:cNvSpPr/>
                <p:nvPr/>
              </p:nvSpPr>
              <p:spPr>
                <a:xfrm>
                  <a:off x="13017762" y="6621717"/>
                  <a:ext cx="12249370" cy="79161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C5E4444-B307-8D3E-1396-1012CA755AD6}"/>
                    </a:ext>
                  </a:extLst>
                </p:cNvPr>
                <p:cNvSpPr txBox="1"/>
                <p:nvPr/>
              </p:nvSpPr>
              <p:spPr>
                <a:xfrm>
                  <a:off x="13602045" y="8642787"/>
                  <a:ext cx="11693813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Reduced </a:t>
                  </a:r>
                  <a:r>
                    <a:rPr 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vascular endothelial function </a:t>
                  </a: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a subclinical, pathophysiological mechanism contributing to cardiovascular disease among individuals with high ACE exposure.</a:t>
                  </a:r>
                  <a:b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endParaRPr lang="en-US" sz="2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Psychological factors, </a:t>
                  </a: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such as </a:t>
                  </a:r>
                  <a:r>
                    <a:rPr 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emotional regulation</a:t>
                  </a: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may be related to vascular endothelial function. </a:t>
                  </a:r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CD9A628-5E20-4C26-97A2-21A4A6F16A78}"/>
                    </a:ext>
                  </a:extLst>
                </p:cNvPr>
                <p:cNvSpPr txBox="1"/>
                <p:nvPr/>
              </p:nvSpPr>
              <p:spPr>
                <a:xfrm>
                  <a:off x="13168506" y="7024275"/>
                  <a:ext cx="11967708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effectLst/>
                      <a:latin typeface="Arial" panose="020B0604020202020204" pitchFamily="34" charset="0"/>
                      <a:ea typeface="Aptos"/>
                      <a:cs typeface="Arial" panose="020B0604020202020204" pitchFamily="34" charset="0"/>
                    </a:rPr>
                    <a:t>Individuals with exposure to </a:t>
                  </a:r>
                  <a:r>
                    <a:rPr lang="en-US" sz="2800" b="1" dirty="0">
                      <a:effectLst/>
                      <a:latin typeface="Arial" panose="020B0604020202020204" pitchFamily="34" charset="0"/>
                      <a:ea typeface="Aptos"/>
                      <a:cs typeface="Arial" panose="020B0604020202020204" pitchFamily="34" charset="0"/>
                    </a:rPr>
                    <a:t>Adverse Childhood Experiences (ACEs) </a:t>
                  </a:r>
                  <a:r>
                    <a:rPr lang="en-US" sz="2800" dirty="0">
                      <a:effectLst/>
                      <a:latin typeface="Arial" panose="020B0604020202020204" pitchFamily="34" charset="0"/>
                      <a:ea typeface="Aptos"/>
                      <a:cs typeface="Arial" panose="020B0604020202020204" pitchFamily="34" charset="0"/>
                    </a:rPr>
                    <a:t>are at increased risk for developing </a:t>
                  </a:r>
                  <a:r>
                    <a:rPr lang="en-US" sz="2800" b="1" dirty="0">
                      <a:effectLst/>
                      <a:latin typeface="Arial" panose="020B0604020202020204" pitchFamily="34" charset="0"/>
                      <a:ea typeface="Aptos"/>
                      <a:cs typeface="Arial" panose="020B0604020202020204" pitchFamily="34" charset="0"/>
                    </a:rPr>
                    <a:t>cardiovascular diseases, </a:t>
                  </a:r>
                  <a:r>
                    <a:rPr lang="en-US" sz="2800" dirty="0">
                      <a:effectLst/>
                      <a:latin typeface="Arial" panose="020B0604020202020204" pitchFamily="34" charset="0"/>
                      <a:ea typeface="Aptos"/>
                      <a:cs typeface="Arial" panose="020B0604020202020204" pitchFamily="34" charset="0"/>
                    </a:rPr>
                    <a:t>the leading cause of premature death in the United States. </a:t>
                  </a:r>
                  <a:endParaRPr 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10611-08FE-4041-A637-592E9658A62B}"/>
                  </a:ext>
                </a:extLst>
              </p:cNvPr>
              <p:cNvSpPr txBox="1"/>
              <p:nvPr/>
            </p:nvSpPr>
            <p:spPr>
              <a:xfrm>
                <a:off x="323653" y="5835141"/>
                <a:ext cx="12349564" cy="9325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lIns="100584" tIns="50292" rIns="100584" bIns="50292" rtlCol="0">
                <a:spAutoFit/>
              </a:bodyPr>
              <a:lstStyle/>
              <a:p>
                <a:pPr algn="ctr">
                  <a:spcBef>
                    <a:spcPts val="1320"/>
                  </a:spcBef>
                </a:pPr>
                <a:r>
                  <a:rPr lang="en-US" sz="5400" b="1" dirty="0">
                    <a:solidFill>
                      <a:srgbClr val="FFCD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Background</a:t>
                </a:r>
                <a:endParaRPr lang="en-US" sz="3599" dirty="0">
                  <a:solidFill>
                    <a:srgbClr val="FFCD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E4645F-D8A8-C97A-28E2-8BF9C1F9F47F}"/>
                </a:ext>
              </a:extLst>
            </p:cNvPr>
            <p:cNvSpPr txBox="1"/>
            <p:nvPr/>
          </p:nvSpPr>
          <p:spPr>
            <a:xfrm>
              <a:off x="18599370" y="18587006"/>
              <a:ext cx="12371212" cy="9325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100584" tIns="50292" rIns="100584" bIns="50292" rtlCol="0">
              <a:spAutoFit/>
            </a:bodyPr>
            <a:lstStyle/>
            <a:p>
              <a:pPr algn="ctr">
                <a:spcBef>
                  <a:spcPts val="1320"/>
                </a:spcBef>
              </a:pPr>
              <a:r>
                <a:rPr lang="en-US" sz="5400" b="1" dirty="0">
                  <a:solidFill>
                    <a:srgbClr val="FFC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Purpose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EA5274-A84F-00A6-63B6-FC8072EB4D08}"/>
                </a:ext>
              </a:extLst>
            </p:cNvPr>
            <p:cNvSpPr txBox="1"/>
            <p:nvPr/>
          </p:nvSpPr>
          <p:spPr>
            <a:xfrm>
              <a:off x="18941084" y="19607202"/>
              <a:ext cx="119904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 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investigate the relationship between 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Cognitive Reappraisal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a key component of emotional regulation, and 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vascular endothelial function</a:t>
              </a:r>
              <a:b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 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healthy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young adults both with and without ACEs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EDA6E9D-2F46-21BE-391B-E3545C72213C}"/>
              </a:ext>
            </a:extLst>
          </p:cNvPr>
          <p:cNvSpPr txBox="1"/>
          <p:nvPr/>
        </p:nvSpPr>
        <p:spPr>
          <a:xfrm>
            <a:off x="534567" y="37451582"/>
            <a:ext cx="1228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3.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 of brachial artery ultrasound images before and after occlusion in the FMD procedure.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FBBFD61-584B-6D99-E8F2-83DAC03F2D52}"/>
              </a:ext>
            </a:extLst>
          </p:cNvPr>
          <p:cNvGrpSpPr/>
          <p:nvPr/>
        </p:nvGrpSpPr>
        <p:grpSpPr>
          <a:xfrm>
            <a:off x="390019" y="31789974"/>
            <a:ext cx="12048127" cy="5663726"/>
            <a:chOff x="326812" y="31612684"/>
            <a:chExt cx="12048127" cy="5663726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BE8F6E2-5C53-46E3-B501-A7AFAAFBC757}"/>
                </a:ext>
              </a:extLst>
            </p:cNvPr>
            <p:cNvSpPr/>
            <p:nvPr/>
          </p:nvSpPr>
          <p:spPr>
            <a:xfrm>
              <a:off x="535632" y="31612684"/>
              <a:ext cx="11839307" cy="5663726"/>
            </a:xfrm>
            <a:prstGeom prst="rect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1B7E90E-CEEE-86BB-8B32-567A8863AE3E}"/>
                </a:ext>
              </a:extLst>
            </p:cNvPr>
            <p:cNvGrpSpPr/>
            <p:nvPr/>
          </p:nvGrpSpPr>
          <p:grpSpPr>
            <a:xfrm>
              <a:off x="326812" y="31871808"/>
              <a:ext cx="12031306" cy="5272374"/>
              <a:chOff x="11602251" y="21051408"/>
              <a:chExt cx="11750807" cy="5077785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C9237D5-B935-B731-B0F8-37C6768026CA}"/>
                  </a:ext>
                </a:extLst>
              </p:cNvPr>
              <p:cNvSpPr txBox="1"/>
              <p:nvPr/>
            </p:nvSpPr>
            <p:spPr>
              <a:xfrm>
                <a:off x="11875931" y="24274045"/>
                <a:ext cx="4073376" cy="6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Post-occlusion increase in diameter</a:t>
                </a:r>
                <a:b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under healthy range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FE2A052-1BAD-09B5-4944-77C4145CE316}"/>
                  </a:ext>
                </a:extLst>
              </p:cNvPr>
              <p:cNvGrpSpPr/>
              <p:nvPr/>
            </p:nvGrpSpPr>
            <p:grpSpPr>
              <a:xfrm>
                <a:off x="11602251" y="21051408"/>
                <a:ext cx="11750807" cy="2466828"/>
                <a:chOff x="11612883" y="21115627"/>
                <a:chExt cx="11750807" cy="2466828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80BD1EF1-6441-C997-00B0-6476B6A34820}"/>
                    </a:ext>
                  </a:extLst>
                </p:cNvPr>
                <p:cNvGrpSpPr/>
                <p:nvPr/>
              </p:nvGrpSpPr>
              <p:grpSpPr>
                <a:xfrm>
                  <a:off x="19652329" y="21115627"/>
                  <a:ext cx="3711361" cy="2466827"/>
                  <a:chOff x="14720938" y="21808161"/>
                  <a:chExt cx="7153843" cy="5200025"/>
                </a:xfrm>
              </p:grpSpPr>
              <p:pic>
                <p:nvPicPr>
                  <p:cNvPr id="130" name="Picture 129" descr="A screenshot of a video game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45374EE1-5DD0-4504-F1E5-CE132A301E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260" t="1" r="9451" b="17458"/>
                  <a:stretch/>
                </p:blipFill>
                <p:spPr>
                  <a:xfrm>
                    <a:off x="14720938" y="21808161"/>
                    <a:ext cx="6747108" cy="5200025"/>
                  </a:xfrm>
                  <a:prstGeom prst="rect">
                    <a:avLst/>
                  </a:prstGeom>
                </p:spPr>
              </p:pic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78373A78-BF7E-EA67-C4FD-8284CBCE0321}"/>
                      </a:ext>
                    </a:extLst>
                  </p:cNvPr>
                  <p:cNvSpPr txBox="1"/>
                  <p:nvPr/>
                </p:nvSpPr>
                <p:spPr>
                  <a:xfrm>
                    <a:off x="19203170" y="26287376"/>
                    <a:ext cx="2671611" cy="6656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Post-occlusion</a:t>
                    </a:r>
                  </a:p>
                </p:txBody>
              </p:sp>
            </p:grp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BD034595-73E3-8944-D927-F334E1CD58E7}"/>
                    </a:ext>
                  </a:extLst>
                </p:cNvPr>
                <p:cNvSpPr txBox="1"/>
                <p:nvPr/>
              </p:nvSpPr>
              <p:spPr>
                <a:xfrm>
                  <a:off x="11612883" y="22131810"/>
                  <a:ext cx="433079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Post-occlusion increase in diameter</a:t>
                  </a:r>
                  <a:b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within healthy range</a:t>
                  </a:r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47BAD66F-160B-4001-5949-82D79AF7D008}"/>
                    </a:ext>
                  </a:extLst>
                </p:cNvPr>
                <p:cNvGrpSpPr/>
                <p:nvPr/>
              </p:nvGrpSpPr>
              <p:grpSpPr>
                <a:xfrm>
                  <a:off x="16072708" y="21115627"/>
                  <a:ext cx="3516191" cy="2466828"/>
                  <a:chOff x="3462368" y="21808159"/>
                  <a:chExt cx="6675414" cy="5200024"/>
                </a:xfrm>
              </p:grpSpPr>
              <p:pic>
                <p:nvPicPr>
                  <p:cNvPr id="128" name="Picture 127" descr="A screenshot of a computer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FB546740-1F69-996B-8B38-7A387EBDF0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574" r="10302" b="17458"/>
                  <a:stretch/>
                </p:blipFill>
                <p:spPr>
                  <a:xfrm>
                    <a:off x="3462368" y="21808159"/>
                    <a:ext cx="6645340" cy="5200024"/>
                  </a:xfrm>
                  <a:prstGeom prst="rect">
                    <a:avLst/>
                  </a:prstGeom>
                </p:spPr>
              </p:pic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47BDB3AD-05BD-3658-07E6-F01D3770272B}"/>
                      </a:ext>
                    </a:extLst>
                  </p:cNvPr>
                  <p:cNvSpPr txBox="1"/>
                  <p:nvPr/>
                </p:nvSpPr>
                <p:spPr>
                  <a:xfrm>
                    <a:off x="8132501" y="26271523"/>
                    <a:ext cx="2005281" cy="6656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Baseline</a:t>
                    </a:r>
                  </a:p>
                </p:txBody>
              </p:sp>
            </p:grpSp>
          </p:grp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BF2C039-9682-FE99-A7E7-123CDB76B948}"/>
                  </a:ext>
                </a:extLst>
              </p:cNvPr>
              <p:cNvSpPr txBox="1"/>
              <p:nvPr/>
            </p:nvSpPr>
            <p:spPr>
              <a:xfrm>
                <a:off x="16141348" y="21185134"/>
                <a:ext cx="537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A)</a:t>
                </a: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337AAED-C9A9-6C37-35F9-A130CAF473CE}"/>
                  </a:ext>
                </a:extLst>
              </p:cNvPr>
              <p:cNvGrpSpPr/>
              <p:nvPr/>
            </p:nvGrpSpPr>
            <p:grpSpPr>
              <a:xfrm>
                <a:off x="16087401" y="23725022"/>
                <a:ext cx="3640585" cy="2404171"/>
                <a:chOff x="16087403" y="24259760"/>
                <a:chExt cx="3640585" cy="2391801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8B3D028E-9F06-105F-E12F-D7F7FF4AE87E}"/>
                    </a:ext>
                  </a:extLst>
                </p:cNvPr>
                <p:cNvGrpSpPr/>
                <p:nvPr/>
              </p:nvGrpSpPr>
              <p:grpSpPr>
                <a:xfrm>
                  <a:off x="16087403" y="24259763"/>
                  <a:ext cx="3640585" cy="2391798"/>
                  <a:chOff x="3320715" y="28908693"/>
                  <a:chExt cx="7017422" cy="5173269"/>
                </a:xfrm>
              </p:grpSpPr>
              <p:pic>
                <p:nvPicPr>
                  <p:cNvPr id="123" name="Picture 122" descr="A computer screen capture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8533DF33-9029-50EB-2968-998E012EDF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318" r="11591" b="16682"/>
                  <a:stretch/>
                </p:blipFill>
                <p:spPr>
                  <a:xfrm>
                    <a:off x="3320715" y="28908693"/>
                    <a:ext cx="6747111" cy="5173269"/>
                  </a:xfrm>
                  <a:prstGeom prst="rect">
                    <a:avLst/>
                  </a:prstGeom>
                </p:spPr>
              </p:pic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C5CD9B38-C369-E439-FAE2-0D3521B3FD2E}"/>
                      </a:ext>
                    </a:extLst>
                  </p:cNvPr>
                  <p:cNvSpPr txBox="1"/>
                  <p:nvPr/>
                </p:nvSpPr>
                <p:spPr>
                  <a:xfrm>
                    <a:off x="8311937" y="33391267"/>
                    <a:ext cx="2026200" cy="6656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Baseline</a:t>
                    </a:r>
                  </a:p>
                </p:txBody>
              </p:sp>
            </p:grp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B7596856-5037-1DAA-6E12-F8690955A130}"/>
                    </a:ext>
                  </a:extLst>
                </p:cNvPr>
                <p:cNvSpPr txBox="1"/>
                <p:nvPr/>
              </p:nvSpPr>
              <p:spPr>
                <a:xfrm>
                  <a:off x="16087403" y="24259760"/>
                  <a:ext cx="5451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B)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F14FA2AB-1935-1FBD-389A-68A3FFE5D274}"/>
                  </a:ext>
                </a:extLst>
              </p:cNvPr>
              <p:cNvGrpSpPr/>
              <p:nvPr/>
            </p:nvGrpSpPr>
            <p:grpSpPr>
              <a:xfrm>
                <a:off x="19684943" y="23718990"/>
                <a:ext cx="3667915" cy="2392554"/>
                <a:chOff x="20163700" y="24243315"/>
                <a:chExt cx="3704437" cy="2483684"/>
              </a:xfrm>
            </p:grpSpPr>
            <p:pic>
              <p:nvPicPr>
                <p:cNvPr id="117" name="Picture 116" descr="A computer screen captu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27FF4A6-D4E2-795D-610D-D998AEA6A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88" r="8240" b="19264"/>
                <a:stretch/>
              </p:blipFill>
              <p:spPr>
                <a:xfrm>
                  <a:off x="20163700" y="24243315"/>
                  <a:ext cx="3545305" cy="2483684"/>
                </a:xfrm>
                <a:prstGeom prst="rect">
                  <a:avLst/>
                </a:prstGeom>
              </p:spPr>
            </p:pic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28D985D2-BF2C-C6E4-12D7-4AE23271F53B}"/>
                    </a:ext>
                  </a:extLst>
                </p:cNvPr>
                <p:cNvSpPr txBox="1"/>
                <p:nvPr/>
              </p:nvSpPr>
              <p:spPr>
                <a:xfrm>
                  <a:off x="22482125" y="26377535"/>
                  <a:ext cx="138601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Post-occlusion</a:t>
                  </a:r>
                </a:p>
              </p:txBody>
            </p:sp>
          </p:grp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857C3A3-1AC9-4748-AA30-EA994B1D17D6}"/>
              </a:ext>
            </a:extLst>
          </p:cNvPr>
          <p:cNvGrpSpPr/>
          <p:nvPr/>
        </p:nvGrpSpPr>
        <p:grpSpPr>
          <a:xfrm>
            <a:off x="13134120" y="30146709"/>
            <a:ext cx="24897672" cy="7733357"/>
            <a:chOff x="13084570" y="30186496"/>
            <a:chExt cx="24897672" cy="773335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504E986-0B30-F97D-BB62-5AC262DED0F1}"/>
                </a:ext>
              </a:extLst>
            </p:cNvPr>
            <p:cNvGrpSpPr/>
            <p:nvPr/>
          </p:nvGrpSpPr>
          <p:grpSpPr>
            <a:xfrm>
              <a:off x="13084570" y="30186496"/>
              <a:ext cx="24897672" cy="7733357"/>
              <a:chOff x="13282829" y="25964147"/>
              <a:chExt cx="15896120" cy="5510300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A7B3D06-ABF5-4AE8-C27D-AF2F02F615D0}"/>
                  </a:ext>
                </a:extLst>
              </p:cNvPr>
              <p:cNvSpPr/>
              <p:nvPr/>
            </p:nvSpPr>
            <p:spPr>
              <a:xfrm>
                <a:off x="13282829" y="25964147"/>
                <a:ext cx="15896120" cy="5510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22E1D2-9E76-87F7-5BEE-AC018C2E1AC4}"/>
                  </a:ext>
                </a:extLst>
              </p:cNvPr>
              <p:cNvSpPr txBox="1"/>
              <p:nvPr/>
            </p:nvSpPr>
            <p:spPr>
              <a:xfrm>
                <a:off x="13282829" y="25964148"/>
                <a:ext cx="15896120" cy="67877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lIns="100584" tIns="50292" rIns="100584" bIns="50292" rtlCol="0">
                <a:spAutoFit/>
              </a:bodyPr>
              <a:lstStyle/>
              <a:p>
                <a:pPr algn="ctr">
                  <a:spcBef>
                    <a:spcPts val="1320"/>
                  </a:spcBef>
                </a:pPr>
                <a:r>
                  <a:rPr lang="en-US" sz="5400" b="1" dirty="0">
                    <a:solidFill>
                      <a:srgbClr val="FFCD00"/>
                    </a:solidFill>
                    <a:highlight>
                      <a:srgbClr val="0000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Conclusions</a:t>
                </a:r>
                <a:endParaRPr lang="en-US" sz="3599" dirty="0">
                  <a:solidFill>
                    <a:srgbClr val="FFCD00"/>
                  </a:solidFill>
                  <a:highlight>
                    <a:srgbClr val="0000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3FCBFB-0E1F-429C-8DCA-F147E141ED2D}"/>
                </a:ext>
              </a:extLst>
            </p:cNvPr>
            <p:cNvSpPr txBox="1"/>
            <p:nvPr/>
          </p:nvSpPr>
          <p:spPr>
            <a:xfrm>
              <a:off x="13577797" y="31500106"/>
              <a:ext cx="23857466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As expected, y</a:t>
              </a:r>
              <a:r>
                <a:rPr lang="en-US" sz="2800" dirty="0"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oung apparently healthy adults who had high exposure to adverse childhood experiences have 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lower vascular endothelial function</a:t>
              </a:r>
              <a:r>
                <a:rPr lang="en-US" sz="2800" dirty="0"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, a risk factor for developing cardiovascular </a:t>
              </a:r>
              <a:r>
                <a:rPr lang="en-US" sz="2800" dirty="0"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disease. They also</a:t>
              </a:r>
              <a:r>
                <a:rPr lang="en-US" sz="2800" dirty="0"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 tend to have lower Cognitive </a:t>
              </a:r>
              <a:r>
                <a:rPr lang="en-US" sz="2800" dirty="0"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R</a:t>
              </a:r>
              <a:r>
                <a:rPr lang="en-US" sz="2800" dirty="0"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eappraisal scores.</a:t>
              </a:r>
              <a:b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A</a:t>
              </a:r>
              <a:r>
                <a:rPr lang="en-US" sz="2800" dirty="0"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 higher tendency to reframe negative emotional experiences as an emotional regulation strategy, </a:t>
              </a:r>
              <a:r>
                <a:rPr lang="en-US" sz="2800" dirty="0"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measured via </a:t>
              </a:r>
              <a:r>
                <a:rPr lang="en-US" sz="2800" b="1" dirty="0"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C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ognitive </a:t>
              </a:r>
              <a:r>
                <a:rPr lang="en-US" sz="2800" b="1" dirty="0"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R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eappraisal</a:t>
              </a:r>
              <a:r>
                <a:rPr lang="en-US" sz="2800" dirty="0"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 </a:t>
              </a:r>
              <a:r>
                <a:rPr lang="en-US" sz="2800" dirty="0"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score,</a:t>
              </a:r>
              <a:br>
                <a:rPr lang="en-US" sz="2800" dirty="0"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</a:br>
              <a:r>
                <a:rPr lang="en-US" sz="2800" b="1" dirty="0"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is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 associated with greater vascular 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function 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independent of </a:t>
              </a:r>
              <a:r>
                <a:rPr lang="en-US" sz="2800" dirty="0">
                  <a:effectLst/>
                  <a:latin typeface="Arial" panose="020B0604020202020204" pitchFamily="34" charset="0"/>
                  <a:ea typeface="Aptos"/>
                  <a:cs typeface="Arial" panose="020B0604020202020204" pitchFamily="34" charset="0"/>
                </a:rPr>
                <a:t>ACE exposure. </a:t>
              </a:r>
              <a:b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Since cognitive reappraisal is a key component of cognitive-behavioral therapy (CBT), intervention studies are needed to determine 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whether CBT can improve capacity for cognitive reappraisal and improve vascular endothelial function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C3DC789-B7E0-4DB9-B95D-6D365D302922}"/>
              </a:ext>
            </a:extLst>
          </p:cNvPr>
          <p:cNvSpPr/>
          <p:nvPr/>
        </p:nvSpPr>
        <p:spPr>
          <a:xfrm>
            <a:off x="6379507" y="33457494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1785E43-CD56-4313-9FD6-55C2CA4A1BF8}"/>
              </a:ext>
            </a:extLst>
          </p:cNvPr>
          <p:cNvSpPr/>
          <p:nvPr/>
        </p:nvSpPr>
        <p:spPr>
          <a:xfrm>
            <a:off x="6301938" y="33449422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742368D-CE46-402D-A976-5CECDB03CBDF}"/>
              </a:ext>
            </a:extLst>
          </p:cNvPr>
          <p:cNvSpPr/>
          <p:nvPr/>
        </p:nvSpPr>
        <p:spPr>
          <a:xfrm>
            <a:off x="6301939" y="33144529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728AE8E5-7D9E-49D7-851C-BE83AC6937C4}"/>
              </a:ext>
            </a:extLst>
          </p:cNvPr>
          <p:cNvSpPr/>
          <p:nvPr/>
        </p:nvSpPr>
        <p:spPr>
          <a:xfrm>
            <a:off x="6374609" y="33143770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D51BD96-85F4-497A-BC1A-44DD08622544}"/>
              </a:ext>
            </a:extLst>
          </p:cNvPr>
          <p:cNvSpPr/>
          <p:nvPr/>
        </p:nvSpPr>
        <p:spPr>
          <a:xfrm>
            <a:off x="10118198" y="33519812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52C9677F-0733-4430-8017-497A0C719CA9}"/>
              </a:ext>
            </a:extLst>
          </p:cNvPr>
          <p:cNvSpPr/>
          <p:nvPr/>
        </p:nvSpPr>
        <p:spPr>
          <a:xfrm>
            <a:off x="10043442" y="33520162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703DF04-820D-4CD5-B4C8-C1C148079A03}"/>
              </a:ext>
            </a:extLst>
          </p:cNvPr>
          <p:cNvSpPr/>
          <p:nvPr/>
        </p:nvSpPr>
        <p:spPr>
          <a:xfrm>
            <a:off x="10043442" y="33171641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B2AB8382-8838-4DD4-8760-5DE224A7BC09}"/>
              </a:ext>
            </a:extLst>
          </p:cNvPr>
          <p:cNvSpPr/>
          <p:nvPr/>
        </p:nvSpPr>
        <p:spPr>
          <a:xfrm>
            <a:off x="10121345" y="33171641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6AC9FBCD-4159-44E3-847A-9AEFCC4B83FE}"/>
              </a:ext>
            </a:extLst>
          </p:cNvPr>
          <p:cNvSpPr/>
          <p:nvPr/>
        </p:nvSpPr>
        <p:spPr>
          <a:xfrm>
            <a:off x="6503201" y="36145783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D4794CAE-71B5-4D44-BD3E-871DCC1A2A51}"/>
              </a:ext>
            </a:extLst>
          </p:cNvPr>
          <p:cNvSpPr/>
          <p:nvPr/>
        </p:nvSpPr>
        <p:spPr>
          <a:xfrm>
            <a:off x="6432426" y="36145783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50442D4-5553-4709-B8AF-A1C655CCEA32}"/>
              </a:ext>
            </a:extLst>
          </p:cNvPr>
          <p:cNvSpPr/>
          <p:nvPr/>
        </p:nvSpPr>
        <p:spPr>
          <a:xfrm>
            <a:off x="6423763" y="35915168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82D00281-48DC-412E-9305-266D4C2413A7}"/>
              </a:ext>
            </a:extLst>
          </p:cNvPr>
          <p:cNvSpPr/>
          <p:nvPr/>
        </p:nvSpPr>
        <p:spPr>
          <a:xfrm>
            <a:off x="6503201" y="35913493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5368920C-4C8C-466C-89E9-87DC61E2CC8D}"/>
              </a:ext>
            </a:extLst>
          </p:cNvPr>
          <p:cNvSpPr/>
          <p:nvPr/>
        </p:nvSpPr>
        <p:spPr>
          <a:xfrm>
            <a:off x="10168599" y="36184534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C4CBAB1A-2C7E-4814-9ACC-83236709B47D}"/>
              </a:ext>
            </a:extLst>
          </p:cNvPr>
          <p:cNvSpPr/>
          <p:nvPr/>
        </p:nvSpPr>
        <p:spPr>
          <a:xfrm>
            <a:off x="10097824" y="36184534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60260A44-4717-4C57-9660-7A57F2E75DF6}"/>
              </a:ext>
            </a:extLst>
          </p:cNvPr>
          <p:cNvSpPr/>
          <p:nvPr/>
        </p:nvSpPr>
        <p:spPr>
          <a:xfrm>
            <a:off x="10089161" y="35961340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D4AC8C6-851A-41F3-818F-FD39EE9D19F6}"/>
              </a:ext>
            </a:extLst>
          </p:cNvPr>
          <p:cNvSpPr/>
          <p:nvPr/>
        </p:nvSpPr>
        <p:spPr>
          <a:xfrm>
            <a:off x="10168599" y="35961340"/>
            <a:ext cx="45719" cy="46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3" name="Picture 202" descr="Diagram&#10;&#10;Description automatically generated">
            <a:extLst>
              <a:ext uri="{FF2B5EF4-FFF2-40B4-BE49-F238E27FC236}">
                <a16:creationId xmlns:a16="http://schemas.microsoft.com/office/drawing/2014/main" id="{72CA12EE-EDB9-4011-9FB3-6D91F0B4B1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r="5576"/>
          <a:stretch/>
        </p:blipFill>
        <p:spPr>
          <a:xfrm>
            <a:off x="605789" y="22366217"/>
            <a:ext cx="11815331" cy="89275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83EFF3F9-2C74-4528-AF24-B7FDAD7358D7}"/>
              </a:ext>
            </a:extLst>
          </p:cNvPr>
          <p:cNvSpPr txBox="1"/>
          <p:nvPr/>
        </p:nvSpPr>
        <p:spPr>
          <a:xfrm>
            <a:off x="544006" y="31335851"/>
            <a:ext cx="11561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of FMD technique to measure vascular endothelial function.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AFF662-C983-447E-8BD7-7F60587BE3FB}"/>
              </a:ext>
            </a:extLst>
          </p:cNvPr>
          <p:cNvGrpSpPr/>
          <p:nvPr/>
        </p:nvGrpSpPr>
        <p:grpSpPr>
          <a:xfrm>
            <a:off x="2090638" y="18415586"/>
            <a:ext cx="10169158" cy="3804686"/>
            <a:chOff x="2122354" y="18525647"/>
            <a:chExt cx="10169158" cy="3804686"/>
          </a:xfrm>
        </p:grpSpPr>
        <p:pic>
          <p:nvPicPr>
            <p:cNvPr id="97" name="Picture 9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58018F8-E26C-4BAF-A386-6BA5AB46F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9" t="18787" r="2500" b="31180"/>
            <a:stretch/>
          </p:blipFill>
          <p:spPr>
            <a:xfrm>
              <a:off x="2140503" y="18525647"/>
              <a:ext cx="9143318" cy="342851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7393F8F-32B7-4835-8CDD-BBAE5C546843}"/>
                </a:ext>
              </a:extLst>
            </p:cNvPr>
            <p:cNvSpPr txBox="1"/>
            <p:nvPr/>
          </p:nvSpPr>
          <p:spPr>
            <a:xfrm>
              <a:off x="2122354" y="21976390"/>
              <a:ext cx="10169158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5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Figure 1. </a:t>
              </a:r>
              <a:r>
                <a:rPr lang="en-US" sz="165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Questions included in the Cognitive Reappraisal Score from the ERQ-S (Preece et al. 2023). 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269C2F86-323C-4528-A4EC-37447B1D3518}"/>
              </a:ext>
            </a:extLst>
          </p:cNvPr>
          <p:cNvSpPr txBox="1"/>
          <p:nvPr/>
        </p:nvSpPr>
        <p:spPr>
          <a:xfrm>
            <a:off x="13627347" y="35210638"/>
            <a:ext cx="10998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study was limited by a small sample size and inability to determine causality due to its cross-sectional design.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1E9DBDF-5C6C-45C9-AD3E-D1046FE774BD}"/>
              </a:ext>
            </a:extLst>
          </p:cNvPr>
          <p:cNvGrpSpPr/>
          <p:nvPr/>
        </p:nvGrpSpPr>
        <p:grpSpPr>
          <a:xfrm>
            <a:off x="25120077" y="34986565"/>
            <a:ext cx="12510641" cy="2512081"/>
            <a:chOff x="23371561" y="34947399"/>
            <a:chExt cx="14046724" cy="262865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FCBCA39-2594-F959-ADAB-93B42A4DE34C}"/>
                </a:ext>
              </a:extLst>
            </p:cNvPr>
            <p:cNvGrpSpPr/>
            <p:nvPr/>
          </p:nvGrpSpPr>
          <p:grpSpPr>
            <a:xfrm>
              <a:off x="23371561" y="34947399"/>
              <a:ext cx="14046724" cy="2628651"/>
              <a:chOff x="28904322" y="30647806"/>
              <a:chExt cx="9824692" cy="3274840"/>
            </a:xfrm>
            <a:solidFill>
              <a:schemeClr val="bg1"/>
            </a:solidFill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0C3331D-7FF2-9A82-AD1A-C363EC3B3E9C}"/>
                  </a:ext>
                </a:extLst>
              </p:cNvPr>
              <p:cNvSpPr/>
              <p:nvPr/>
            </p:nvSpPr>
            <p:spPr>
              <a:xfrm>
                <a:off x="28904322" y="30647806"/>
                <a:ext cx="9824692" cy="3274840"/>
              </a:xfrm>
              <a:prstGeom prst="rect">
                <a:avLst/>
              </a:prstGeom>
              <a:grpFill/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2D9053-E6CF-B2F7-255E-D97A9A7C243A}"/>
                  </a:ext>
                </a:extLst>
              </p:cNvPr>
              <p:cNvSpPr txBox="1"/>
              <p:nvPr/>
            </p:nvSpPr>
            <p:spPr>
              <a:xfrm>
                <a:off x="32456667" y="30728454"/>
                <a:ext cx="2675890" cy="521598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Connect with our lab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54E6115-DDEB-C47F-BBB5-F5473DA48841}"/>
                  </a:ext>
                </a:extLst>
              </p:cNvPr>
              <p:cNvSpPr txBox="1"/>
              <p:nvPr/>
            </p:nvSpPr>
            <p:spPr>
              <a:xfrm>
                <a:off x="29499768" y="31075198"/>
                <a:ext cx="2628432" cy="2648108"/>
              </a:xfrm>
              <a:prstGeom prst="rect">
                <a:avLst/>
              </a:prstGeom>
              <a:grp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Contact Lead Author: </a:t>
                </a: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laura-schwager@uiowa.edu</a:t>
                </a: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Contact Principal Investigator: </a:t>
                </a: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nathaniel-jenkins@uiowa.edu</a:t>
                </a:r>
              </a:p>
              <a:p>
                <a:pPr algn="ctr"/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Picture 1" descr="Qr code&#10;&#10;Description automatically generated">
              <a:extLst>
                <a:ext uri="{FF2B5EF4-FFF2-40B4-BE49-F238E27FC236}">
                  <a16:creationId xmlns:a16="http://schemas.microsoft.com/office/drawing/2014/main" id="{BD4537E5-8CA2-2A0F-900C-9E544992C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8280" y="35476979"/>
              <a:ext cx="2180208" cy="1953327"/>
            </a:xfrm>
            <a:prstGeom prst="rect">
              <a:avLst/>
            </a:prstGeom>
          </p:spPr>
        </p:pic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5C78093-EFDA-A3AC-D9ED-99C65AF8A4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8420" r="7230" b="49501"/>
          <a:stretch/>
        </p:blipFill>
        <p:spPr>
          <a:xfrm>
            <a:off x="33570278" y="35516569"/>
            <a:ext cx="3407445" cy="1179201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CDCFE17A-7321-4825-9D14-346C1891B90D}"/>
              </a:ext>
            </a:extLst>
          </p:cNvPr>
          <p:cNvSpPr txBox="1"/>
          <p:nvPr/>
        </p:nvSpPr>
        <p:spPr>
          <a:xfrm>
            <a:off x="32740650" y="36738196"/>
            <a:ext cx="4705180" cy="73866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study was supported by funding from the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University of Iowa Early Career Scholar of the Year award (University of Iowa, NDMJ).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0A26A4C-0BBF-4420-A396-24A4951DC667}"/>
              </a:ext>
            </a:extLst>
          </p:cNvPr>
          <p:cNvSpPr txBox="1"/>
          <p:nvPr/>
        </p:nvSpPr>
        <p:spPr>
          <a:xfrm>
            <a:off x="24444888" y="23441307"/>
            <a:ext cx="126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0.040</a:t>
            </a:r>
            <a:br>
              <a:rPr lang="en-US" dirty="0"/>
            </a:br>
            <a:r>
              <a:rPr lang="en-US" dirty="0"/>
              <a:t>r = 0.53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9FD992A-8DED-459C-AC5E-27CF7BEF723D}"/>
              </a:ext>
            </a:extLst>
          </p:cNvPr>
          <p:cNvSpPr txBox="1"/>
          <p:nvPr/>
        </p:nvSpPr>
        <p:spPr>
          <a:xfrm>
            <a:off x="32276298" y="22481006"/>
            <a:ext cx="126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0.052</a:t>
            </a:r>
          </a:p>
          <a:p>
            <a:r>
              <a:rPr lang="en-US" dirty="0"/>
              <a:t>r = 0.49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FB49871-EEED-45DE-921E-31E2D88D3C42}"/>
              </a:ext>
            </a:extLst>
          </p:cNvPr>
          <p:cNvSpPr txBox="1"/>
          <p:nvPr/>
        </p:nvSpPr>
        <p:spPr>
          <a:xfrm>
            <a:off x="15865982" y="22420353"/>
            <a:ext cx="126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0.001</a:t>
            </a:r>
          </a:p>
          <a:p>
            <a:r>
              <a:rPr lang="en-US" dirty="0"/>
              <a:t>r = 0.59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888A8D-9F22-41C0-A37C-7002D5990507}"/>
              </a:ext>
            </a:extLst>
          </p:cNvPr>
          <p:cNvGrpSpPr/>
          <p:nvPr/>
        </p:nvGrpSpPr>
        <p:grpSpPr>
          <a:xfrm>
            <a:off x="13114743" y="5479681"/>
            <a:ext cx="24878506" cy="24281941"/>
            <a:chOff x="13044726" y="5551635"/>
            <a:chExt cx="24878506" cy="2428194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B8187D3-D6CE-4B77-A81A-470647C97DCE}"/>
                </a:ext>
              </a:extLst>
            </p:cNvPr>
            <p:cNvGrpSpPr/>
            <p:nvPr/>
          </p:nvGrpSpPr>
          <p:grpSpPr>
            <a:xfrm>
              <a:off x="13044726" y="5551635"/>
              <a:ext cx="24878506" cy="24281941"/>
              <a:chOff x="13053290" y="5513092"/>
              <a:chExt cx="24988351" cy="2434236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6FD31D0-095C-518B-86F5-89F389C432A2}"/>
                  </a:ext>
                </a:extLst>
              </p:cNvPr>
              <p:cNvSpPr/>
              <p:nvPr/>
            </p:nvSpPr>
            <p:spPr>
              <a:xfrm>
                <a:off x="13053290" y="5567788"/>
                <a:ext cx="24988350" cy="242876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p=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0779B5A-1F86-94E3-1C39-25AEE23A57F8}"/>
                  </a:ext>
                </a:extLst>
              </p:cNvPr>
              <p:cNvSpPr txBox="1"/>
              <p:nvPr/>
            </p:nvSpPr>
            <p:spPr>
              <a:xfrm>
                <a:off x="13053291" y="5513092"/>
                <a:ext cx="24988350" cy="95851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lIns="100584" tIns="50292" rIns="100584" bIns="50292" rtlCol="0">
                <a:spAutoFit/>
              </a:bodyPr>
              <a:lstStyle/>
              <a:p>
                <a:pPr algn="ctr">
                  <a:spcBef>
                    <a:spcPts val="1320"/>
                  </a:spcBef>
                </a:pPr>
                <a:r>
                  <a:rPr lang="en-US" sz="5400" b="1" dirty="0">
                    <a:solidFill>
                      <a:srgbClr val="FFCD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Results</a:t>
                </a:r>
                <a:endParaRPr lang="en-US" sz="3599" dirty="0">
                  <a:solidFill>
                    <a:srgbClr val="FFCD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D478FFB-C805-43BA-ABD2-A5383D26D8F4}"/>
                </a:ext>
              </a:extLst>
            </p:cNvPr>
            <p:cNvGrpSpPr/>
            <p:nvPr/>
          </p:nvGrpSpPr>
          <p:grpSpPr>
            <a:xfrm>
              <a:off x="13273819" y="6998794"/>
              <a:ext cx="24347108" cy="13763585"/>
              <a:chOff x="13273819" y="6998794"/>
              <a:chExt cx="24347108" cy="1376358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70A3A7E-4CCD-48A3-89FB-92F7EB8EBA24}"/>
                  </a:ext>
                </a:extLst>
              </p:cNvPr>
              <p:cNvGrpSpPr/>
              <p:nvPr/>
            </p:nvGrpSpPr>
            <p:grpSpPr>
              <a:xfrm>
                <a:off x="13289111" y="6998794"/>
                <a:ext cx="24331816" cy="13763585"/>
                <a:chOff x="13289111" y="6998794"/>
                <a:chExt cx="24331816" cy="13763585"/>
              </a:xfrm>
            </p:grpSpPr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9E078F0-56BC-165A-02FF-921275FC6621}"/>
                    </a:ext>
                  </a:extLst>
                </p:cNvPr>
                <p:cNvSpPr txBox="1"/>
                <p:nvPr/>
              </p:nvSpPr>
              <p:spPr>
                <a:xfrm>
                  <a:off x="13289111" y="19438940"/>
                  <a:ext cx="24331815" cy="1323439"/>
                </a:xfrm>
                <a:prstGeom prst="rect">
                  <a:avLst/>
                </a:prstGeom>
                <a:solidFill>
                  <a:srgbClr val="FFCD00"/>
                </a:solidFill>
                <a:ln w="9525"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Cognitive Reappraisal was significantly associated with vascular endothelial function </a:t>
                  </a:r>
                  <a:b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 both the whole sample and the High ACE group.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6C49159-0640-D032-00CE-1B5FD8020E16}"/>
                    </a:ext>
                  </a:extLst>
                </p:cNvPr>
                <p:cNvSpPr txBox="1"/>
                <p:nvPr/>
              </p:nvSpPr>
              <p:spPr>
                <a:xfrm>
                  <a:off x="13289112" y="6998794"/>
                  <a:ext cx="24331815" cy="1323439"/>
                </a:xfrm>
                <a:prstGeom prst="rect">
                  <a:avLst/>
                </a:prstGeom>
                <a:solidFill>
                  <a:srgbClr val="FFCD00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4000" b="1" dirty="0">
                      <a:latin typeface="Arial" panose="020B0604020202020204" pitchFamily="34" charset="0"/>
                      <a:ea typeface="Aptos"/>
                      <a:cs typeface="Arial" panose="020B0604020202020204" pitchFamily="34" charset="0"/>
                    </a:rPr>
                    <a:t>Vascular endothelial function was significantly lower in those with high ACE exposure.</a:t>
                  </a:r>
                  <a:br>
                    <a:rPr lang="en-US" sz="4000" b="1" dirty="0">
                      <a:latin typeface="Arial" panose="020B0604020202020204" pitchFamily="34" charset="0"/>
                      <a:ea typeface="Aptos"/>
                      <a:cs typeface="Arial" panose="020B0604020202020204" pitchFamily="34" charset="0"/>
                    </a:rPr>
                  </a:br>
                  <a:r>
                    <a:rPr lang="en-US" sz="4000" b="1" dirty="0">
                      <a:effectLst/>
                      <a:latin typeface="Arial" panose="020B0604020202020204" pitchFamily="34" charset="0"/>
                      <a:ea typeface="Aptos"/>
                      <a:cs typeface="Arial" panose="020B0604020202020204" pitchFamily="34" charset="0"/>
                    </a:rPr>
                    <a:t>Cognitive reappraisal was moderatel</a:t>
                  </a:r>
                  <a:r>
                    <a:rPr lang="en-US" sz="4000" b="1" dirty="0">
                      <a:latin typeface="Arial" panose="020B0604020202020204" pitchFamily="34" charset="0"/>
                      <a:ea typeface="Aptos"/>
                      <a:cs typeface="Arial" panose="020B0604020202020204" pitchFamily="34" charset="0"/>
                    </a:rPr>
                    <a:t>y lower, though the difference was not significant</a:t>
                  </a:r>
                  <a:r>
                    <a:rPr lang="en-US" sz="4000" b="1" dirty="0">
                      <a:effectLst/>
                      <a:latin typeface="Arial" panose="020B0604020202020204" pitchFamily="34" charset="0"/>
                      <a:ea typeface="Aptos"/>
                      <a:cs typeface="Arial" panose="020B0604020202020204" pitchFamily="34" charset="0"/>
                    </a:rPr>
                    <a:t>.</a:t>
                  </a:r>
                  <a:endParaRPr lang="en-US" sz="4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7C651E6-FE51-49F9-AB01-29576F2C94DC}"/>
                  </a:ext>
                </a:extLst>
              </p:cNvPr>
              <p:cNvGrpSpPr/>
              <p:nvPr/>
            </p:nvGrpSpPr>
            <p:grpSpPr>
              <a:xfrm>
                <a:off x="13273819" y="17265804"/>
                <a:ext cx="24109785" cy="1480469"/>
                <a:chOff x="13591297" y="17310509"/>
                <a:chExt cx="24101897" cy="1480469"/>
              </a:xfrm>
            </p:grpSpPr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D9D6328B-DF09-4796-BF77-2B49011314A2}"/>
                    </a:ext>
                  </a:extLst>
                </p:cNvPr>
                <p:cNvSpPr txBox="1"/>
                <p:nvPr/>
              </p:nvSpPr>
              <p:spPr>
                <a:xfrm>
                  <a:off x="13591297" y="17313650"/>
                  <a:ext cx="6072675" cy="14773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Figure 4. </a:t>
                  </a:r>
                  <a:r>
                    <a:rPr lang="en-US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Results of independent samples t-test between High ACE and No ACE groups. FMD (as % change from baseline diameter) was significantly lower </a:t>
                  </a:r>
                  <a:r>
                    <a:rPr lang="nl-NL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(–3.2±1.1%; p=0.007; g=1.1) </a:t>
                  </a:r>
                  <a:r>
                    <a:rPr lang="en-US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in the High ACE group, with a large effect size. 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3A1C4DF-BD04-4AB3-8F19-475D21FFA001}"/>
                    </a:ext>
                  </a:extLst>
                </p:cNvPr>
                <p:cNvSpPr txBox="1"/>
                <p:nvPr/>
              </p:nvSpPr>
              <p:spPr>
                <a:xfrm>
                  <a:off x="31708168" y="17310509"/>
                  <a:ext cx="5985026" cy="14773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Figure 5. </a:t>
                  </a:r>
                  <a:r>
                    <a:rPr lang="en-US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Results of independent samples t-test between High ACE and No ACE groups. Cognitive Reappraisal was moderately lower </a:t>
                  </a:r>
                  <a:r>
                    <a:rPr lang="nl-NL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(–5.1±2.8 a.u.; p=0.090; g=0.67)</a:t>
                  </a:r>
                  <a:r>
                    <a:rPr lang="en-US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in the High ACE group, but the difference was not significant.</a:t>
                  </a: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9DF854-C8BD-4291-A1BE-3A968F0F79BD}"/>
                </a:ext>
              </a:extLst>
            </p:cNvPr>
            <p:cNvSpPr txBox="1"/>
            <p:nvPr/>
          </p:nvSpPr>
          <p:spPr>
            <a:xfrm>
              <a:off x="13273819" y="28394302"/>
              <a:ext cx="24084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Figure 6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Results of Pearson’s correlations between Cognitive Reappraisal (a.u.) and Flow Mediated Dilation (FMD, as % change from baseline diameter) in the whole sample (n=24) and in the High ACE (n=12) and No ACE (n=12) groups. Cognitive Reappraisal was positively associated with FMD in the whole sample (r=0.59, p=0.001) and High ACE group (r=0.53, p=0.040) , and was not significantly associated in the No ACE group (r=0.49, p=0.052).</a:t>
              </a: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22" name="Table 46">
            <a:extLst>
              <a:ext uri="{FF2B5EF4-FFF2-40B4-BE49-F238E27FC236}">
                <a16:creationId xmlns:a16="http://schemas.microsoft.com/office/drawing/2014/main" id="{F10F151E-4518-4DC2-AF1A-47F695DDC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646728"/>
              </p:ext>
            </p:extLst>
          </p:nvPr>
        </p:nvGraphicFramePr>
        <p:xfrm>
          <a:off x="19980086" y="8838910"/>
          <a:ext cx="11077951" cy="88173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45337">
                  <a:extLst>
                    <a:ext uri="{9D8B030D-6E8A-4147-A177-3AD203B41FA5}">
                      <a16:colId xmlns:a16="http://schemas.microsoft.com/office/drawing/2014/main" val="2304933978"/>
                    </a:ext>
                  </a:extLst>
                </a:gridCol>
                <a:gridCol w="1045812">
                  <a:extLst>
                    <a:ext uri="{9D8B030D-6E8A-4147-A177-3AD203B41FA5}">
                      <a16:colId xmlns:a16="http://schemas.microsoft.com/office/drawing/2014/main" val="2960766968"/>
                    </a:ext>
                  </a:extLst>
                </a:gridCol>
                <a:gridCol w="1045812">
                  <a:extLst>
                    <a:ext uri="{9D8B030D-6E8A-4147-A177-3AD203B41FA5}">
                      <a16:colId xmlns:a16="http://schemas.microsoft.com/office/drawing/2014/main" val="804903758"/>
                    </a:ext>
                  </a:extLst>
                </a:gridCol>
                <a:gridCol w="1705970">
                  <a:extLst>
                    <a:ext uri="{9D8B030D-6E8A-4147-A177-3AD203B41FA5}">
                      <a16:colId xmlns:a16="http://schemas.microsoft.com/office/drawing/2014/main" val="3912976806"/>
                    </a:ext>
                  </a:extLst>
                </a:gridCol>
                <a:gridCol w="1050878">
                  <a:extLst>
                    <a:ext uri="{9D8B030D-6E8A-4147-A177-3AD203B41FA5}">
                      <a16:colId xmlns:a16="http://schemas.microsoft.com/office/drawing/2014/main" val="2626046798"/>
                    </a:ext>
                  </a:extLst>
                </a:gridCol>
                <a:gridCol w="1050878">
                  <a:extLst>
                    <a:ext uri="{9D8B030D-6E8A-4147-A177-3AD203B41FA5}">
                      <a16:colId xmlns:a16="http://schemas.microsoft.com/office/drawing/2014/main" val="2477539743"/>
                    </a:ext>
                  </a:extLst>
                </a:gridCol>
                <a:gridCol w="1733264">
                  <a:extLst>
                    <a:ext uri="{9D8B030D-6E8A-4147-A177-3AD203B41FA5}">
                      <a16:colId xmlns:a16="http://schemas.microsoft.com/office/drawing/2014/main" val="3030257769"/>
                    </a:ext>
                  </a:extLst>
                </a:gridCol>
              </a:tblGrid>
              <a:tr h="277818">
                <a:tc gridSpan="7"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Sample 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36518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       High ACE group (n=12)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No ACE Group (n=12)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84953760"/>
                  </a:ext>
                </a:extLst>
              </a:tr>
              <a:tr h="404394">
                <a:tc>
                  <a:txBody>
                    <a:bodyPr/>
                    <a:lstStyle/>
                    <a:p>
                      <a:endParaRPr lang="en-US" sz="1800" b="1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32727"/>
                  </a:ext>
                </a:extLst>
              </a:tr>
              <a:tr h="503795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838752"/>
                  </a:ext>
                </a:extLst>
              </a:tr>
              <a:tr h="50379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 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3717466"/>
                  </a:ext>
                </a:extLst>
              </a:tr>
              <a:tr h="4662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 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05456"/>
                  </a:ext>
                </a:extLst>
              </a:tr>
              <a:tr h="40439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432106"/>
                  </a:ext>
                </a:extLst>
              </a:tr>
              <a:tr h="40439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 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7228012"/>
                  </a:ext>
                </a:extLst>
              </a:tr>
              <a:tr h="45554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 Asian / 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86843280"/>
                  </a:ext>
                </a:extLst>
              </a:tr>
              <a:tr h="404394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 Biracial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0832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 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18554979"/>
                  </a:ext>
                </a:extLst>
              </a:tr>
              <a:tr h="369779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 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116216"/>
                  </a:ext>
                </a:extLst>
              </a:tr>
              <a:tr h="40439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Mean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Range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Range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978330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Age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19 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29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19 – 27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92330137"/>
                  </a:ext>
                </a:extLst>
              </a:tr>
              <a:tr h="40439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Height (cm)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158 –  187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155 – 185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535898"/>
                  </a:ext>
                </a:extLst>
              </a:tr>
              <a:tr h="40439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Weight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13.6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45.4 – 94.7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12.7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42.3 – 85.1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07114414"/>
                  </a:ext>
                </a:extLst>
              </a:tr>
              <a:tr h="40439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BMI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17.7 – 29.5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17.6 – 28.2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18072721"/>
                  </a:ext>
                </a:extLst>
              </a:tr>
              <a:tr h="40439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ACE 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 –  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049881"/>
                  </a:ext>
                </a:extLst>
              </a:tr>
              <a:tr h="404394"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Cognitive Reappraisal 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12 –  41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20 - 42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9933643"/>
                  </a:ext>
                </a:extLst>
              </a:tr>
              <a:tr h="404394"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FMD baseline diameter 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2.3 – 4.7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2.3 – 3.9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83076746"/>
                  </a:ext>
                </a:extLst>
              </a:tr>
              <a:tr h="404394"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FMD %∆ from baseline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1.8 – 10.2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4.7 – 14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205853"/>
                  </a:ext>
                </a:extLst>
              </a:tr>
            </a:tbl>
          </a:graphicData>
        </a:graphic>
      </p:graphicFrame>
      <p:sp>
        <p:nvSpPr>
          <p:cNvPr id="101" name="TextBox 100">
            <a:extLst>
              <a:ext uri="{FF2B5EF4-FFF2-40B4-BE49-F238E27FC236}">
                <a16:creationId xmlns:a16="http://schemas.microsoft.com/office/drawing/2014/main" id="{6803F165-0104-493E-B673-A8FA97BF16BB}"/>
              </a:ext>
            </a:extLst>
          </p:cNvPr>
          <p:cNvSpPr txBox="1"/>
          <p:nvPr/>
        </p:nvSpPr>
        <p:spPr>
          <a:xfrm>
            <a:off x="19888107" y="17720732"/>
            <a:ext cx="11261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1.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Characteristics of sample (n=24) by ACE group. The No ACE group (n=12) was defined as 0 ACEs. The High ACE group (n=12) was defined as 4 or more ACEs.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D701CF-669E-4789-8EC6-962B4A02460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" t="1968" r="3245" b="7904"/>
          <a:stretch/>
        </p:blipFill>
        <p:spPr>
          <a:xfrm>
            <a:off x="13411109" y="21207084"/>
            <a:ext cx="24219609" cy="69975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497DCAF-2AEE-4DD5-A762-11BD28A11E9C}"/>
              </a:ext>
            </a:extLst>
          </p:cNvPr>
          <p:cNvGrpSpPr/>
          <p:nvPr/>
        </p:nvGrpSpPr>
        <p:grpSpPr>
          <a:xfrm>
            <a:off x="13437823" y="8839248"/>
            <a:ext cx="24192895" cy="8245224"/>
            <a:chOff x="13437823" y="8839248"/>
            <a:chExt cx="24192895" cy="82452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26569F-8D51-467D-A10F-6E7980D1A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7823" y="8839248"/>
              <a:ext cx="6070079" cy="824522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51745B-9A02-41A1-9E0F-8CF586DA1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0639" y="8844890"/>
              <a:ext cx="6070079" cy="823280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0459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6600</TotalTime>
  <Words>1032</Words>
  <Application>Microsoft Office PowerPoint</Application>
  <PresentationFormat>Custom</PresentationFormat>
  <Paragraphs>153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Armstrong, Ann M</dc:creator>
  <cp:lastModifiedBy>TANYA L MURRAY</cp:lastModifiedBy>
  <cp:revision>306</cp:revision>
  <dcterms:created xsi:type="dcterms:W3CDTF">2021-03-10T15:50:46Z</dcterms:created>
  <dcterms:modified xsi:type="dcterms:W3CDTF">2025-04-14T16:03:36Z</dcterms:modified>
</cp:coreProperties>
</file>